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06" autoAdjust="0"/>
    <p:restoredTop sz="94660"/>
  </p:normalViewPr>
  <p:slideViewPr>
    <p:cSldViewPr>
      <p:cViewPr varScale="1">
        <p:scale>
          <a:sx n="69" d="100"/>
          <a:sy n="69" d="100"/>
        </p:scale>
        <p:origin x="-5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76533-B38A-4171-8F55-7603E7D61A4D}" type="datetimeFigureOut">
              <a:rPr lang="en-US" smtClean="0"/>
              <a:pPr/>
              <a:t>4/30/2010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D2897-FBFC-4B60-9213-EEE21DE643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4D2897-FBFC-4B60-9213-EEE21DE6435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C866F9-E08A-45E4-AAE7-A7923DE08612}"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086A1-5C24-4490-8CBA-D038F33C29D8}"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42436-8064-4F81-A8E5-5DC649EAFF29}"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ACD2B-E729-472A-8E9D-5C2AB745564B}"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35088E-0C89-4BCB-8BF1-25D713E69A93}"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DDAA03-B45B-4933-9D22-D4C4BBF3F57B}" type="datetime1">
              <a:rPr lang="en-US" smtClean="0"/>
              <a:pPr/>
              <a:t>4/30/2010</a:t>
            </a:fld>
            <a:endParaRPr lang="en-US"/>
          </a:p>
        </p:txBody>
      </p:sp>
      <p:sp>
        <p:nvSpPr>
          <p:cNvPr id="6" name="Footer Placeholder 5"/>
          <p:cNvSpPr>
            <a:spLocks noGrp="1"/>
          </p:cNvSpPr>
          <p:nvPr>
            <p:ph type="ftr" sz="quarter" idx="11"/>
          </p:nvPr>
        </p:nvSpPr>
        <p:spPr/>
        <p:txBody>
          <a:bodyPr/>
          <a:lstStyle/>
          <a:p>
            <a:r>
              <a:rPr lang="en-US" smtClean="0"/>
              <a:t>Jessica Bullock New Generation Productions</a:t>
            </a:r>
            <a:endParaRPr lang="en-US"/>
          </a:p>
        </p:txBody>
      </p:sp>
      <p:sp>
        <p:nvSpPr>
          <p:cNvPr id="7" name="Slide Number Placeholder 6"/>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796449-BEA9-4003-9E79-D1878B52966A}" type="datetime1">
              <a:rPr lang="en-US" smtClean="0"/>
              <a:pPr/>
              <a:t>4/30/2010</a:t>
            </a:fld>
            <a:endParaRPr lang="en-US"/>
          </a:p>
        </p:txBody>
      </p:sp>
      <p:sp>
        <p:nvSpPr>
          <p:cNvPr id="8" name="Footer Placeholder 7"/>
          <p:cNvSpPr>
            <a:spLocks noGrp="1"/>
          </p:cNvSpPr>
          <p:nvPr>
            <p:ph type="ftr" sz="quarter" idx="11"/>
          </p:nvPr>
        </p:nvSpPr>
        <p:spPr/>
        <p:txBody>
          <a:bodyPr/>
          <a:lstStyle/>
          <a:p>
            <a:r>
              <a:rPr lang="en-US" smtClean="0"/>
              <a:t>Jessica Bullock New Generation Productions</a:t>
            </a:r>
            <a:endParaRPr lang="en-US"/>
          </a:p>
        </p:txBody>
      </p:sp>
      <p:sp>
        <p:nvSpPr>
          <p:cNvPr id="9" name="Slide Number Placeholder 8"/>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74B080-481C-4050-B862-494A85749A16}" type="datetime1">
              <a:rPr lang="en-US" smtClean="0"/>
              <a:pPr/>
              <a:t>4/30/2010</a:t>
            </a:fld>
            <a:endParaRPr lang="en-US"/>
          </a:p>
        </p:txBody>
      </p:sp>
      <p:sp>
        <p:nvSpPr>
          <p:cNvPr id="4" name="Footer Placeholder 3"/>
          <p:cNvSpPr>
            <a:spLocks noGrp="1"/>
          </p:cNvSpPr>
          <p:nvPr>
            <p:ph type="ftr" sz="quarter" idx="11"/>
          </p:nvPr>
        </p:nvSpPr>
        <p:spPr/>
        <p:txBody>
          <a:bodyPr/>
          <a:lstStyle/>
          <a:p>
            <a:r>
              <a:rPr lang="en-US" smtClean="0"/>
              <a:t>Jessica Bullock New Generation Productions</a:t>
            </a:r>
            <a:endParaRPr lang="en-US"/>
          </a:p>
        </p:txBody>
      </p:sp>
      <p:sp>
        <p:nvSpPr>
          <p:cNvPr id="5" name="Slide Number Placeholder 4"/>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CC125-2BBF-4AF5-8619-42F8F1A6A200}" type="datetime1">
              <a:rPr lang="en-US" smtClean="0"/>
              <a:pPr/>
              <a:t>4/30/2010</a:t>
            </a:fld>
            <a:endParaRPr lang="en-US"/>
          </a:p>
        </p:txBody>
      </p:sp>
      <p:sp>
        <p:nvSpPr>
          <p:cNvPr id="3" name="Footer Placeholder 2"/>
          <p:cNvSpPr>
            <a:spLocks noGrp="1"/>
          </p:cNvSpPr>
          <p:nvPr>
            <p:ph type="ftr" sz="quarter" idx="11"/>
          </p:nvPr>
        </p:nvSpPr>
        <p:spPr/>
        <p:txBody>
          <a:bodyPr/>
          <a:lstStyle/>
          <a:p>
            <a:r>
              <a:rPr lang="en-US" smtClean="0"/>
              <a:t>Jessica Bullock New Generation Productions</a:t>
            </a:r>
            <a:endParaRPr lang="en-US"/>
          </a:p>
        </p:txBody>
      </p:sp>
      <p:sp>
        <p:nvSpPr>
          <p:cNvPr id="4" name="Slide Number Placeholder 3"/>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69144-34E8-4AB6-9706-DCBD8C324E30}" type="datetime1">
              <a:rPr lang="en-US" smtClean="0"/>
              <a:pPr/>
              <a:t>4/30/2010</a:t>
            </a:fld>
            <a:endParaRPr lang="en-US"/>
          </a:p>
        </p:txBody>
      </p:sp>
      <p:sp>
        <p:nvSpPr>
          <p:cNvPr id="6" name="Footer Placeholder 5"/>
          <p:cNvSpPr>
            <a:spLocks noGrp="1"/>
          </p:cNvSpPr>
          <p:nvPr>
            <p:ph type="ftr" sz="quarter" idx="11"/>
          </p:nvPr>
        </p:nvSpPr>
        <p:spPr/>
        <p:txBody>
          <a:bodyPr/>
          <a:lstStyle/>
          <a:p>
            <a:r>
              <a:rPr lang="en-US" smtClean="0"/>
              <a:t>Jessica Bullock New Generation Productions</a:t>
            </a:r>
            <a:endParaRPr lang="en-US"/>
          </a:p>
        </p:txBody>
      </p:sp>
      <p:sp>
        <p:nvSpPr>
          <p:cNvPr id="7" name="Slide Number Placeholder 6"/>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A524B-CCAA-4D4A-8C47-3D81430FD7BD}" type="datetime1">
              <a:rPr lang="en-US" smtClean="0"/>
              <a:pPr/>
              <a:t>4/30/2010</a:t>
            </a:fld>
            <a:endParaRPr lang="en-US"/>
          </a:p>
        </p:txBody>
      </p:sp>
      <p:sp>
        <p:nvSpPr>
          <p:cNvPr id="6" name="Footer Placeholder 5"/>
          <p:cNvSpPr>
            <a:spLocks noGrp="1"/>
          </p:cNvSpPr>
          <p:nvPr>
            <p:ph type="ftr" sz="quarter" idx="11"/>
          </p:nvPr>
        </p:nvSpPr>
        <p:spPr/>
        <p:txBody>
          <a:bodyPr/>
          <a:lstStyle/>
          <a:p>
            <a:r>
              <a:rPr lang="en-US" smtClean="0"/>
              <a:t>Jessica Bullock New Generation Productions</a:t>
            </a:r>
            <a:endParaRPr lang="en-US"/>
          </a:p>
        </p:txBody>
      </p:sp>
      <p:sp>
        <p:nvSpPr>
          <p:cNvPr id="7" name="Slide Number Placeholder 6"/>
          <p:cNvSpPr>
            <a:spLocks noGrp="1"/>
          </p:cNvSpPr>
          <p:nvPr>
            <p:ph type="sldNum" sz="quarter" idx="12"/>
          </p:nvPr>
        </p:nvSpPr>
        <p:spPr/>
        <p:txBody>
          <a:bodyPr/>
          <a:lstStyle/>
          <a:p>
            <a:fld id="{F5D03F08-F637-4DA8-9700-EC1DBC4CFB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35196-1B54-44A8-B0F1-951215FEDF02}" type="datetime1">
              <a:rPr lang="en-US" smtClean="0"/>
              <a:pPr/>
              <a:t>4/30/2010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Jessica Bullock New Generation Productions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03F08-F637-4DA8-9700-EC1DBC4CFB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EFasmZgfc0k"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newgenerationproductions.weebly.com/uploads/3/0/7/4/3074275/media_review.jp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ewgenerationproductions.weebly.com/uploads/3/0/7/4/3074275/media_review.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3"/>
          <a:srcRect l="-2500" t="12500" r="-4167" b="12500"/>
          <a:stretch>
            <a:fillRect/>
          </a:stretch>
        </p:blipFill>
        <p:spPr>
          <a:xfrm>
            <a:off x="-254000" y="0"/>
            <a:ext cx="9754888" cy="6858000"/>
          </a:xfrm>
          <a:prstGeom prst="rect">
            <a:avLst/>
          </a:prstGeom>
        </p:spPr>
      </p:pic>
      <p:sp>
        <p:nvSpPr>
          <p:cNvPr id="3" name="Subtitle 2"/>
          <p:cNvSpPr>
            <a:spLocks noGrp="1"/>
          </p:cNvSpPr>
          <p:nvPr>
            <p:ph type="subTitle" idx="1"/>
          </p:nvPr>
        </p:nvSpPr>
        <p:spPr>
          <a:xfrm>
            <a:off x="500034" y="714356"/>
            <a:ext cx="8072494" cy="4924444"/>
          </a:xfrm>
        </p:spPr>
        <p:txBody>
          <a:bodyPr/>
          <a:lstStyle/>
          <a:p>
            <a:r>
              <a:rPr lang="en-GB" sz="6000" b="1" dirty="0" smtClean="0">
                <a:solidFill>
                  <a:schemeClr val="bg1"/>
                </a:solidFill>
              </a:rPr>
              <a:t>How effective is the combination of your main product and ancillary texts?</a:t>
            </a:r>
          </a:p>
          <a:p>
            <a:endParaRPr lang="en-US" dirty="0"/>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457200" y="214290"/>
            <a:ext cx="8229600" cy="5911873"/>
          </a:xfrm>
        </p:spPr>
        <p:txBody>
          <a:bodyPr/>
          <a:lstStyle/>
          <a:p>
            <a:pPr>
              <a:buNone/>
            </a:pPr>
            <a:r>
              <a:rPr lang="en-GB" dirty="0" smtClean="0">
                <a:solidFill>
                  <a:schemeClr val="bg1"/>
                </a:solidFill>
              </a:rPr>
              <a:t>I think the </a:t>
            </a:r>
            <a:r>
              <a:rPr lang="en-GB" b="1" dirty="0" smtClean="0">
                <a:solidFill>
                  <a:schemeClr val="bg1"/>
                </a:solidFill>
              </a:rPr>
              <a:t>combination of our main product and ancillary texts</a:t>
            </a:r>
            <a:r>
              <a:rPr lang="en-GB" dirty="0" smtClean="0">
                <a:solidFill>
                  <a:schemeClr val="bg1"/>
                </a:solidFill>
              </a:rPr>
              <a:t> is very effective as they both give our viewers an anticipated feeling. </a:t>
            </a:r>
          </a:p>
          <a:p>
            <a:pPr>
              <a:buNone/>
            </a:pPr>
            <a:r>
              <a:rPr lang="en-GB" dirty="0" smtClean="0">
                <a:solidFill>
                  <a:schemeClr val="bg1"/>
                </a:solidFill>
              </a:rPr>
              <a:t>The ancillary products advertise our film, and our main product explores some of the journeys of teenage life. </a:t>
            </a:r>
          </a:p>
          <a:p>
            <a:pPr>
              <a:buNone/>
            </a:pPr>
            <a:r>
              <a:rPr lang="en-GB" dirty="0" smtClean="0">
                <a:solidFill>
                  <a:schemeClr val="bg1"/>
                </a:solidFill>
              </a:rPr>
              <a:t>Drama is all about anticipation, waiting to see what happens next and the genre we selected for our film is effectively represented in our ancillary products.</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457200" y="285728"/>
            <a:ext cx="8229600" cy="5840435"/>
          </a:xfrm>
        </p:spPr>
        <p:txBody>
          <a:bodyPr>
            <a:normAutofit lnSpcReduction="10000"/>
          </a:bodyPr>
          <a:lstStyle/>
          <a:p>
            <a:pPr>
              <a:buNone/>
            </a:pPr>
            <a:r>
              <a:rPr lang="en-GB" dirty="0" smtClean="0">
                <a:solidFill>
                  <a:schemeClr val="bg1"/>
                </a:solidFill>
              </a:rPr>
              <a:t>The functions of our radio trailer; </a:t>
            </a:r>
            <a:r>
              <a:rPr lang="en-GB" dirty="0" smtClean="0">
                <a:solidFill>
                  <a:schemeClr val="bg1"/>
                </a:solidFill>
                <a:hlinkClick r:id="rId3"/>
              </a:rPr>
              <a:t>http://www.youtube.com/watch?v=EFasmZgfc0k</a:t>
            </a:r>
            <a:r>
              <a:rPr lang="en-GB" dirty="0" smtClean="0">
                <a:solidFill>
                  <a:schemeClr val="bg1"/>
                </a:solidFill>
              </a:rPr>
              <a:t> </a:t>
            </a:r>
          </a:p>
          <a:p>
            <a:pPr>
              <a:buNone/>
            </a:pPr>
            <a:r>
              <a:rPr lang="en-GB" dirty="0" smtClean="0">
                <a:solidFill>
                  <a:schemeClr val="bg1"/>
                </a:solidFill>
              </a:rPr>
              <a:t>and magazine review; </a:t>
            </a:r>
            <a:r>
              <a:rPr lang="en-GB" dirty="0" smtClean="0">
                <a:solidFill>
                  <a:schemeClr val="bg1"/>
                </a:solidFill>
                <a:hlinkClick r:id="rId4"/>
              </a:rPr>
              <a:t>http://newgenerationproductions.weebly.com/uploads/3/0/7/4/3074275/media_review.jpg</a:t>
            </a:r>
            <a:endParaRPr lang="en-GB" dirty="0" smtClean="0">
              <a:solidFill>
                <a:schemeClr val="bg1"/>
              </a:solidFill>
            </a:endParaRPr>
          </a:p>
          <a:p>
            <a:pPr>
              <a:buNone/>
            </a:pPr>
            <a:r>
              <a:rPr lang="en-GB" dirty="0" smtClean="0">
                <a:solidFill>
                  <a:schemeClr val="bg1"/>
                </a:solidFill>
              </a:rPr>
              <a:t> are to sell our product; the film. They are designed to attract our target audience; young girls ages about 13-16. In order to sell a product, the advertisement needs to be catchy and tempting and I believe our radio trailer and magazine review are exactly that.</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a:t>
            </a:r>
          </a:p>
          <a:p>
            <a:r>
              <a:rPr lang="en-US" dirty="0" smtClean="0"/>
              <a:t> New Generation Productions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500034" y="214290"/>
            <a:ext cx="8229600" cy="6000792"/>
          </a:xfrm>
        </p:spPr>
        <p:txBody>
          <a:bodyPr/>
          <a:lstStyle/>
          <a:p>
            <a:pPr>
              <a:buNone/>
            </a:pPr>
            <a:endParaRPr lang="en-GB" dirty="0" smtClean="0"/>
          </a:p>
          <a:p>
            <a:pPr>
              <a:buNone/>
            </a:pPr>
            <a:endParaRPr lang="en-GB" dirty="0" smtClean="0"/>
          </a:p>
          <a:p>
            <a:pPr>
              <a:buNone/>
            </a:pPr>
            <a:endParaRPr lang="en-GB" dirty="0" smtClean="0"/>
          </a:p>
          <a:p>
            <a:pPr algn="ctr">
              <a:buNone/>
            </a:pPr>
            <a:r>
              <a:rPr lang="en-GB" sz="4400" dirty="0" smtClean="0">
                <a:solidFill>
                  <a:schemeClr val="bg1"/>
                </a:solidFill>
              </a:rPr>
              <a:t>Our products achieve the function of selling our film as they appeal directly to our </a:t>
            </a:r>
            <a:r>
              <a:rPr lang="en-GB" sz="4400" b="1" dirty="0" smtClean="0">
                <a:solidFill>
                  <a:schemeClr val="bg1"/>
                </a:solidFill>
              </a:rPr>
              <a:t>target audience</a:t>
            </a:r>
          </a:p>
          <a:p>
            <a:pPr algn="r">
              <a:buNone/>
            </a:pPr>
            <a:r>
              <a:rPr lang="en-GB" sz="4400" dirty="0" smtClean="0">
                <a:solidFill>
                  <a:schemeClr val="bg1"/>
                </a:solidFill>
              </a:rPr>
              <a:t>…</a:t>
            </a:r>
          </a:p>
          <a:p>
            <a:pPr>
              <a:buNone/>
            </a:pPr>
            <a:endParaRPr lang="en-GB" dirty="0" smtClean="0"/>
          </a:p>
        </p:txBody>
      </p:sp>
      <p:sp>
        <p:nvSpPr>
          <p:cNvPr id="4" name="Footer Placeholder 3"/>
          <p:cNvSpPr>
            <a:spLocks noGrp="1"/>
          </p:cNvSpPr>
          <p:nvPr>
            <p:ph type="ftr" sz="quarter" idx="11"/>
          </p:nvPr>
        </p:nvSpPr>
        <p:spPr/>
        <p:txBody>
          <a:bodyPr/>
          <a:lstStyle/>
          <a:p>
            <a:r>
              <a:rPr lang="en-US" smtClean="0"/>
              <a:t>Jessica Bullock New Generation Productions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457200" y="142852"/>
            <a:ext cx="8229600" cy="5983311"/>
          </a:xfrm>
        </p:spPr>
        <p:txBody>
          <a:bodyPr/>
          <a:lstStyle/>
          <a:p>
            <a:pPr>
              <a:buNone/>
            </a:pPr>
            <a:r>
              <a:rPr lang="en-GB" dirty="0" smtClean="0">
                <a:solidFill>
                  <a:schemeClr val="bg1"/>
                </a:solidFill>
              </a:rPr>
              <a:t>The purpose of a radio trailer is to </a:t>
            </a:r>
            <a:r>
              <a:rPr lang="en-GB" b="1" dirty="0" smtClean="0">
                <a:solidFill>
                  <a:schemeClr val="bg1"/>
                </a:solidFill>
              </a:rPr>
              <a:t>set the genre, draw the audience in</a:t>
            </a:r>
            <a:r>
              <a:rPr lang="en-GB" dirty="0" smtClean="0">
                <a:solidFill>
                  <a:schemeClr val="bg1"/>
                </a:solidFill>
              </a:rPr>
              <a:t> and </a:t>
            </a:r>
            <a:r>
              <a:rPr lang="en-GB" b="1" dirty="0" smtClean="0">
                <a:solidFill>
                  <a:schemeClr val="bg1"/>
                </a:solidFill>
              </a:rPr>
              <a:t>tell them a bit about your film. </a:t>
            </a:r>
          </a:p>
          <a:p>
            <a:pPr>
              <a:buNone/>
            </a:pPr>
            <a:r>
              <a:rPr lang="en-GB" dirty="0" smtClean="0">
                <a:solidFill>
                  <a:schemeClr val="bg1"/>
                </a:solidFill>
              </a:rPr>
              <a:t>Our genre is </a:t>
            </a:r>
            <a:r>
              <a:rPr lang="en-GB" b="1" dirty="0" smtClean="0">
                <a:solidFill>
                  <a:schemeClr val="bg1"/>
                </a:solidFill>
              </a:rPr>
              <a:t>teenage drama </a:t>
            </a:r>
            <a:r>
              <a:rPr lang="en-GB" dirty="0" smtClean="0">
                <a:solidFill>
                  <a:schemeClr val="bg1"/>
                </a:solidFill>
              </a:rPr>
              <a:t>and the voice we chose to use for our radio trailer fits perfectly. It is over the top, bold, likeable and enthusiastic. </a:t>
            </a:r>
          </a:p>
          <a:p>
            <a:pPr>
              <a:buNone/>
            </a:pPr>
            <a:r>
              <a:rPr lang="en-GB" dirty="0" smtClean="0">
                <a:solidFill>
                  <a:schemeClr val="bg1"/>
                </a:solidFill>
              </a:rPr>
              <a:t>Our films tells the story of a young teenage girl; </a:t>
            </a:r>
            <a:r>
              <a:rPr lang="en-GB" b="1" dirty="0" smtClean="0">
                <a:solidFill>
                  <a:schemeClr val="bg1"/>
                </a:solidFill>
              </a:rPr>
              <a:t>Emily</a:t>
            </a:r>
            <a:r>
              <a:rPr lang="en-GB" dirty="0" smtClean="0">
                <a:solidFill>
                  <a:schemeClr val="bg1"/>
                </a:solidFill>
              </a:rPr>
              <a:t>, going through a dilemma, our radio trailer reveals this…</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85784" y="0"/>
            <a:ext cx="9754888" cy="6858000"/>
          </a:xfrm>
          <a:prstGeom prst="rect">
            <a:avLst/>
          </a:prstGeom>
        </p:spPr>
      </p:pic>
      <p:sp>
        <p:nvSpPr>
          <p:cNvPr id="3" name="Content Placeholder 2"/>
          <p:cNvSpPr>
            <a:spLocks noGrp="1"/>
          </p:cNvSpPr>
          <p:nvPr>
            <p:ph idx="1"/>
          </p:nvPr>
        </p:nvSpPr>
        <p:spPr>
          <a:xfrm>
            <a:off x="457200" y="142852"/>
            <a:ext cx="8229600" cy="6715148"/>
          </a:xfrm>
        </p:spPr>
        <p:txBody>
          <a:bodyPr>
            <a:normAutofit/>
          </a:bodyPr>
          <a:lstStyle/>
          <a:p>
            <a:pPr>
              <a:buNone/>
            </a:pPr>
            <a:r>
              <a:rPr lang="en-GB" sz="2500" b="1" dirty="0" smtClean="0">
                <a:solidFill>
                  <a:schemeClr val="bg1"/>
                </a:solidFill>
              </a:rPr>
              <a:t>.. The music and dialog in our radio trailer is used to reach our target audience. It establishes our genre (teenage drama.)</a:t>
            </a:r>
          </a:p>
          <a:p>
            <a:pPr>
              <a:buNone/>
            </a:pPr>
            <a:r>
              <a:rPr lang="en-GB" sz="2500" b="1" dirty="0" smtClean="0">
                <a:solidFill>
                  <a:schemeClr val="bg1"/>
                </a:solidFill>
              </a:rPr>
              <a:t>The music used within our radio trailer is mellow yet sets the mood of slight tragedy. Which is what Emily is about. Both the magazine review and radio trailer tell the audience that Emily is a teenage girl with a teenage problem. This is what we wanted to portray in our ancillary texts.</a:t>
            </a:r>
          </a:p>
          <a:p>
            <a:pPr>
              <a:buNone/>
            </a:pPr>
            <a:r>
              <a:rPr lang="en-GB" sz="2500" b="1" dirty="0" smtClean="0">
                <a:solidFill>
                  <a:schemeClr val="bg1"/>
                </a:solidFill>
              </a:rPr>
              <a:t>The dialog used was selected for the purpose of reaching our target audience. We used an over-the-top voice with phrases which are the conventions of all radio trailers such as </a:t>
            </a:r>
            <a:r>
              <a:rPr lang="en-GB" sz="2500" b="1" i="1" dirty="0" smtClean="0">
                <a:solidFill>
                  <a:schemeClr val="bg1"/>
                </a:solidFill>
              </a:rPr>
              <a:t>‘you wouldn’t </a:t>
            </a:r>
            <a:r>
              <a:rPr lang="en-GB" sz="2500" b="1" i="1" dirty="0" err="1" smtClean="0">
                <a:solidFill>
                  <a:schemeClr val="bg1"/>
                </a:solidFill>
              </a:rPr>
              <a:t>wanna</a:t>
            </a:r>
            <a:r>
              <a:rPr lang="en-GB" sz="2500" b="1" i="1" dirty="0" smtClean="0">
                <a:solidFill>
                  <a:schemeClr val="bg1"/>
                </a:solidFill>
              </a:rPr>
              <a:t> miss it.’ </a:t>
            </a:r>
            <a:r>
              <a:rPr lang="en-GB" sz="2500" b="1" dirty="0" smtClean="0">
                <a:solidFill>
                  <a:schemeClr val="bg1"/>
                </a:solidFill>
              </a:rPr>
              <a:t>Our radio trailer also states the rating of our film and when it is coming out. </a:t>
            </a:r>
          </a:p>
          <a:p>
            <a:pPr>
              <a:buNone/>
            </a:pPr>
            <a:r>
              <a:rPr lang="en-GB" sz="2500" b="1" dirty="0" smtClean="0">
                <a:solidFill>
                  <a:schemeClr val="bg1"/>
                </a:solidFill>
              </a:rPr>
              <a:t>All these things are put in our trailer with the intention of attracting our target audience.</a:t>
            </a:r>
            <a:endParaRPr lang="en-US" sz="2500" b="1"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457200" y="214290"/>
            <a:ext cx="8401080" cy="6643710"/>
          </a:xfrm>
        </p:spPr>
        <p:txBody>
          <a:bodyPr>
            <a:normAutofit/>
          </a:bodyPr>
          <a:lstStyle/>
          <a:p>
            <a:pPr>
              <a:buNone/>
            </a:pPr>
            <a:endParaRPr lang="en-GB" sz="2400" dirty="0" smtClean="0">
              <a:solidFill>
                <a:schemeClr val="bg1"/>
              </a:solidFill>
            </a:endParaRPr>
          </a:p>
          <a:p>
            <a:pPr>
              <a:buNone/>
            </a:pPr>
            <a:r>
              <a:rPr lang="en-GB" sz="2400" b="1" dirty="0" smtClean="0">
                <a:solidFill>
                  <a:schemeClr val="bg1"/>
                </a:solidFill>
              </a:rPr>
              <a:t>A magazine review needs to be eye catching and should be designed to inform the audience about the film; it's qualities and negative characteristics, the genre and approach. The pictures and texts we chose to use on our magazine review do exactly this. </a:t>
            </a:r>
            <a:r>
              <a:rPr lang="en-GB" sz="2400" b="1" dirty="0" smtClean="0">
                <a:solidFill>
                  <a:schemeClr val="bg1"/>
                </a:solidFill>
                <a:hlinkClick r:id="rId3"/>
              </a:rPr>
              <a:t>http://newgenerationproductions.weebly.com/uploads/3/0/7/4/3074275/media_review.jpg</a:t>
            </a:r>
            <a:endParaRPr lang="en-GB" sz="2400" b="1" dirty="0" smtClean="0">
              <a:solidFill>
                <a:schemeClr val="bg1"/>
              </a:solidFill>
            </a:endParaRPr>
          </a:p>
          <a:p>
            <a:pPr>
              <a:buNone/>
            </a:pPr>
            <a:r>
              <a:rPr lang="en-GB" sz="2400" b="1" dirty="0" smtClean="0">
                <a:solidFill>
                  <a:schemeClr val="bg1"/>
                </a:solidFill>
              </a:rPr>
              <a:t>Our magazine review has the conventions of every review; release date, certificate, director, cast and a synopsis of the film. We have used these things to inform the audience about our film. The font, style of writing and pictures on our review have been particularly chosen to draw teenage girls in (our target audience.)</a:t>
            </a:r>
          </a:p>
          <a:p>
            <a:pPr>
              <a:buNone/>
            </a:pPr>
            <a:r>
              <a:rPr lang="en-GB" sz="2400" b="1" dirty="0" smtClean="0">
                <a:solidFill>
                  <a:schemeClr val="bg1"/>
                </a:solidFill>
              </a:rPr>
              <a:t>They tell the story of our film, without giving too much away, and attract our audiences’ attention…</a:t>
            </a:r>
          </a:p>
          <a:p>
            <a:pPr>
              <a:buNone/>
            </a:pPr>
            <a:endParaRPr lang="en-US" dirty="0"/>
          </a:p>
        </p:txBody>
      </p:sp>
      <p:sp>
        <p:nvSpPr>
          <p:cNvPr id="4" name="Footer Placeholder 3"/>
          <p:cNvSpPr>
            <a:spLocks noGrp="1"/>
          </p:cNvSpPr>
          <p:nvPr>
            <p:ph type="ftr" sz="quarter" idx="11"/>
          </p:nvPr>
        </p:nvSpPr>
        <p:spPr/>
        <p:txBody>
          <a:bodyPr/>
          <a:lstStyle/>
          <a:p>
            <a:r>
              <a:rPr lang="en-US" dirty="0" smtClean="0"/>
              <a:t>Jessica Bullock</a:t>
            </a:r>
          </a:p>
          <a:p>
            <a:r>
              <a:rPr lang="en-US" dirty="0" smtClean="0"/>
              <a:t> New Generation Productions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ackground for presentations.jpg"/>
          <p:cNvPicPr>
            <a:picLocks noChangeAspect="1"/>
          </p:cNvPicPr>
          <p:nvPr/>
        </p:nvPicPr>
        <p:blipFill>
          <a:blip r:embed="rId2"/>
          <a:srcRect l="-2500" t="12500" r="-4167" b="12500"/>
          <a:stretch>
            <a:fillRect/>
          </a:stretch>
        </p:blipFill>
        <p:spPr>
          <a:xfrm>
            <a:off x="-285784" y="0"/>
            <a:ext cx="9754888" cy="6858000"/>
          </a:xfrm>
          <a:prstGeom prst="rect">
            <a:avLst/>
          </a:prstGeom>
        </p:spPr>
      </p:pic>
      <p:sp>
        <p:nvSpPr>
          <p:cNvPr id="3" name="Content Placeholder 2"/>
          <p:cNvSpPr>
            <a:spLocks noGrp="1"/>
          </p:cNvSpPr>
          <p:nvPr>
            <p:ph idx="1"/>
          </p:nvPr>
        </p:nvSpPr>
        <p:spPr>
          <a:xfrm>
            <a:off x="0" y="142852"/>
            <a:ext cx="8929718" cy="6715148"/>
          </a:xfrm>
        </p:spPr>
        <p:txBody>
          <a:bodyPr>
            <a:normAutofit fontScale="92500"/>
          </a:bodyPr>
          <a:lstStyle/>
          <a:p>
            <a:pPr>
              <a:buNone/>
            </a:pPr>
            <a:r>
              <a:rPr lang="en-GB" sz="2400" b="1" dirty="0" smtClean="0">
                <a:solidFill>
                  <a:schemeClr val="bg1"/>
                </a:solidFill>
              </a:rPr>
              <a:t>..When flicking through a magazine, for a review to make someone stop and look at it, it has to appeal to them. Which is what we did; the pictures, texts and house style of our magazine review are aimed at young teenage girls. The style of writing we have chose to use is not too complex yet fits a teenage girls’ vocabulary </a:t>
            </a:r>
            <a:r>
              <a:rPr lang="en-GB" sz="2400" b="1" i="1" dirty="0" smtClean="0">
                <a:solidFill>
                  <a:schemeClr val="bg1"/>
                </a:solidFill>
              </a:rPr>
              <a:t>‘not to be missed.’ </a:t>
            </a:r>
            <a:r>
              <a:rPr lang="en-GB" sz="2400" b="1" dirty="0" smtClean="0">
                <a:solidFill>
                  <a:schemeClr val="bg1"/>
                </a:solidFill>
              </a:rPr>
              <a:t>The language used in our review has the purpose of enticing our audience want to watch our film; </a:t>
            </a:r>
            <a:r>
              <a:rPr lang="en-GB" sz="2400" b="1" i="1" dirty="0" smtClean="0">
                <a:solidFill>
                  <a:schemeClr val="bg1"/>
                </a:solidFill>
              </a:rPr>
              <a:t>‘the audience will be creating all kind of different scenarios in their heads to what could happen.’</a:t>
            </a:r>
          </a:p>
          <a:p>
            <a:pPr>
              <a:buNone/>
            </a:pPr>
            <a:r>
              <a:rPr lang="en-GB" sz="2400" b="1" dirty="0" smtClean="0">
                <a:solidFill>
                  <a:schemeClr val="bg1"/>
                </a:solidFill>
              </a:rPr>
              <a:t>The pictures we chose to use on our review ;</a:t>
            </a:r>
          </a:p>
          <a:p>
            <a:pPr>
              <a:buNone/>
            </a:pPr>
            <a:endParaRPr lang="en-GB" sz="2400" b="1" dirty="0" smtClean="0">
              <a:solidFill>
                <a:schemeClr val="bg1"/>
              </a:solidFill>
            </a:endParaRPr>
          </a:p>
          <a:p>
            <a:pPr>
              <a:buNone/>
            </a:pPr>
            <a:endParaRPr lang="en-GB" sz="2400" b="1" dirty="0" smtClean="0">
              <a:solidFill>
                <a:schemeClr val="bg1"/>
              </a:solidFill>
            </a:endParaRPr>
          </a:p>
          <a:p>
            <a:pPr>
              <a:buNone/>
            </a:pPr>
            <a:endParaRPr lang="en-GB" sz="2400" b="1" dirty="0" smtClean="0">
              <a:solidFill>
                <a:schemeClr val="bg1"/>
              </a:solidFill>
            </a:endParaRPr>
          </a:p>
          <a:p>
            <a:pPr>
              <a:buNone/>
            </a:pPr>
            <a:endParaRPr lang="en-GB" sz="2400" b="1" dirty="0" smtClean="0">
              <a:solidFill>
                <a:schemeClr val="bg1"/>
              </a:solidFill>
            </a:endParaRPr>
          </a:p>
          <a:p>
            <a:pPr>
              <a:buNone/>
            </a:pPr>
            <a:endParaRPr lang="en-GB" sz="2400" b="1" dirty="0" smtClean="0">
              <a:solidFill>
                <a:schemeClr val="bg1"/>
              </a:solidFill>
            </a:endParaRPr>
          </a:p>
          <a:p>
            <a:pPr>
              <a:buNone/>
            </a:pPr>
            <a:r>
              <a:rPr lang="en-GB" sz="2400" b="1" dirty="0" smtClean="0">
                <a:solidFill>
                  <a:schemeClr val="bg1"/>
                </a:solidFill>
              </a:rPr>
              <a:t>We believe these pictures best encapsulate the film because Emily is a story of fear and friendship and these pictures reveal these emotions,  and will make our audience want to read more about it. They also best relate to teenage life.</a:t>
            </a:r>
            <a:endParaRPr lang="en-US" sz="2400" b="1" dirty="0">
              <a:solidFill>
                <a:schemeClr val="bg1"/>
              </a:solidFill>
            </a:endParaRPr>
          </a:p>
        </p:txBody>
      </p:sp>
      <p:pic>
        <p:nvPicPr>
          <p:cNvPr id="4" name="Picture 3" descr="em"/>
          <p:cNvPicPr>
            <a:picLocks noChangeAspect="1"/>
          </p:cNvPicPr>
          <p:nvPr/>
        </p:nvPicPr>
        <p:blipFill>
          <a:blip r:embed="rId3"/>
          <a:srcRect t="12766" b="12765"/>
          <a:stretch>
            <a:fillRect/>
          </a:stretch>
        </p:blipFill>
        <p:spPr>
          <a:xfrm>
            <a:off x="0" y="4000504"/>
            <a:ext cx="2398259" cy="1428760"/>
          </a:xfrm>
          <a:prstGeom prst="rect">
            <a:avLst/>
          </a:prstGeom>
        </p:spPr>
      </p:pic>
      <p:pic>
        <p:nvPicPr>
          <p:cNvPr id="6" name="Picture 5" descr="emily"/>
          <p:cNvPicPr>
            <a:picLocks noChangeAspect="1"/>
          </p:cNvPicPr>
          <p:nvPr/>
        </p:nvPicPr>
        <p:blipFill>
          <a:blip r:embed="rId4"/>
          <a:srcRect t="12500" b="12500"/>
          <a:stretch>
            <a:fillRect/>
          </a:stretch>
        </p:blipFill>
        <p:spPr>
          <a:xfrm>
            <a:off x="2428860" y="4000504"/>
            <a:ext cx="2381250" cy="1428760"/>
          </a:xfrm>
          <a:prstGeom prst="rect">
            <a:avLst/>
          </a:prstGeom>
        </p:spPr>
      </p:pic>
      <p:sp>
        <p:nvSpPr>
          <p:cNvPr id="5" name="Footer Placeholder 4"/>
          <p:cNvSpPr>
            <a:spLocks noGrp="1"/>
          </p:cNvSpPr>
          <p:nvPr>
            <p:ph type="ftr" sz="quarter" idx="11"/>
          </p:nvPr>
        </p:nvSpPr>
        <p:spPr/>
        <p:txBody>
          <a:bodyPr/>
          <a:lstStyle/>
          <a:p>
            <a:r>
              <a:rPr lang="en-US" dirty="0" smtClean="0"/>
              <a:t>Jessica Bullock</a:t>
            </a:r>
          </a:p>
          <a:p>
            <a:r>
              <a:rPr lang="en-US" dirty="0" smtClean="0"/>
              <a:t> New Generation Productions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0" y="0"/>
            <a:ext cx="9144000" cy="6858000"/>
          </a:xfrm>
        </p:spPr>
        <p:txBody>
          <a:bodyPr>
            <a:normAutofit/>
          </a:bodyPr>
          <a:lstStyle/>
          <a:p>
            <a:pPr>
              <a:buNone/>
            </a:pPr>
            <a:r>
              <a:rPr lang="en-GB" sz="2300" b="1" dirty="0" smtClean="0">
                <a:solidFill>
                  <a:schemeClr val="bg1"/>
                </a:solidFill>
              </a:rPr>
              <a:t>Emily is a teenage drama exploring fear and friendship. Our main product and ancillary products both portray these emotions. </a:t>
            </a:r>
          </a:p>
          <a:p>
            <a:pPr>
              <a:buNone/>
            </a:pPr>
            <a:r>
              <a:rPr lang="en-GB" sz="2300" b="1" dirty="0" smtClean="0">
                <a:solidFill>
                  <a:schemeClr val="bg1"/>
                </a:solidFill>
              </a:rPr>
              <a:t>Fear and friendship are the main components of our main product; therefore it was a necessity that they came across in our ancillary products.</a:t>
            </a:r>
          </a:p>
          <a:p>
            <a:pPr>
              <a:buNone/>
            </a:pPr>
            <a:r>
              <a:rPr lang="en-GB" sz="2300" b="1" dirty="0" smtClean="0">
                <a:solidFill>
                  <a:schemeClr val="bg1"/>
                </a:solidFill>
              </a:rPr>
              <a:t>We achieved to convey this theme with various different resources used in our ancillary products such as the pictures in our magazine review. The pictures best tell the story of Emily, one being a supporting hug from a friend, and the other looking up at a building with anxiety. The main components certainly come across here.</a:t>
            </a:r>
          </a:p>
          <a:p>
            <a:pPr>
              <a:buNone/>
            </a:pPr>
            <a:r>
              <a:rPr lang="en-GB" sz="2300" b="1" dirty="0" smtClean="0">
                <a:solidFill>
                  <a:schemeClr val="bg1"/>
                </a:solidFill>
              </a:rPr>
              <a:t>Our radio trailer actually says that Emily is a teenage drama exploring fear and friendship, these audience know straight away here that’s that what the film is about. </a:t>
            </a:r>
          </a:p>
          <a:p>
            <a:pPr>
              <a:buNone/>
            </a:pPr>
            <a:r>
              <a:rPr lang="en-GB" sz="2300" b="1" dirty="0" smtClean="0">
                <a:solidFill>
                  <a:schemeClr val="bg1"/>
                </a:solidFill>
              </a:rPr>
              <a:t>These emotions bind in nicely together in our ancillary tasks as they support each other within our ancillary products. </a:t>
            </a:r>
          </a:p>
          <a:p>
            <a:pPr>
              <a:buNone/>
            </a:pPr>
            <a:r>
              <a:rPr lang="en-GB" sz="2300" b="1" dirty="0" smtClean="0">
                <a:solidFill>
                  <a:schemeClr val="bg1"/>
                </a:solidFill>
              </a:rPr>
              <a:t>The voice used in our radio trailer has a dramatic  tone yet accompanying it is  the protection of friendship mentioned throughout.</a:t>
            </a:r>
          </a:p>
          <a:p>
            <a:pPr>
              <a:buNone/>
            </a:pPr>
            <a:endParaRPr lang="en-US" sz="2800"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a:t>
            </a:r>
          </a:p>
          <a:p>
            <a:r>
              <a:rPr lang="en-US" dirty="0" smtClean="0"/>
              <a:t> New Generation Productions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457200" y="285728"/>
            <a:ext cx="8229600" cy="5840435"/>
          </a:xfrm>
        </p:spPr>
        <p:txBody>
          <a:bodyPr>
            <a:normAutofit/>
          </a:bodyPr>
          <a:lstStyle/>
          <a:p>
            <a:pPr>
              <a:buNone/>
            </a:pPr>
            <a:r>
              <a:rPr lang="en-GB" sz="2800" dirty="0" smtClean="0">
                <a:solidFill>
                  <a:schemeClr val="bg1"/>
                </a:solidFill>
              </a:rPr>
              <a:t>The similarity between the two products is that they are both trying to sell our film, which is there purpose, connotation being those products need to have certain characteristics in them that will attract our audience.</a:t>
            </a:r>
          </a:p>
          <a:p>
            <a:pPr>
              <a:buNone/>
            </a:pPr>
            <a:endParaRPr lang="en-GB" sz="2800" dirty="0" smtClean="0">
              <a:solidFill>
                <a:schemeClr val="bg1"/>
              </a:solidFill>
            </a:endParaRPr>
          </a:p>
          <a:p>
            <a:pPr>
              <a:buNone/>
            </a:pPr>
            <a:r>
              <a:rPr lang="en-GB" sz="2800" dirty="0" smtClean="0">
                <a:solidFill>
                  <a:schemeClr val="bg1"/>
                </a:solidFill>
              </a:rPr>
              <a:t>The voice in our radio trailer, the pictures in our magazine review and the non-</a:t>
            </a:r>
            <a:r>
              <a:rPr lang="en-GB" sz="2800" dirty="0" err="1" smtClean="0">
                <a:solidFill>
                  <a:schemeClr val="bg1"/>
                </a:solidFill>
              </a:rPr>
              <a:t>diegetic</a:t>
            </a:r>
            <a:r>
              <a:rPr lang="en-GB" sz="2800" dirty="0" smtClean="0">
                <a:solidFill>
                  <a:schemeClr val="bg1"/>
                </a:solidFill>
              </a:rPr>
              <a:t> sound in our film all are there to sell our film. </a:t>
            </a:r>
          </a:p>
          <a:p>
            <a:pPr>
              <a:buNone/>
            </a:pPr>
            <a:endParaRPr lang="en-GB" sz="2800" dirty="0" smtClean="0">
              <a:solidFill>
                <a:schemeClr val="bg1"/>
              </a:solidFill>
            </a:endParaRPr>
          </a:p>
          <a:p>
            <a:pPr>
              <a:buNone/>
            </a:pPr>
            <a:r>
              <a:rPr lang="en-GB" sz="2800" dirty="0" smtClean="0">
                <a:solidFill>
                  <a:schemeClr val="bg1"/>
                </a:solidFill>
              </a:rPr>
              <a:t>The link between genre; teenage drama, is achieved in our radio trailer, as is an outline of the main product.</a:t>
            </a:r>
            <a:endParaRPr lang="en-US" sz="2800"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possible background for presentations3</Template>
  <TotalTime>163</TotalTime>
  <Words>1035</Words>
  <Application>Microsoft Office PowerPoint</Application>
  <PresentationFormat>On-screen Show (4:3)</PresentationFormat>
  <Paragraphs>62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 eleanor bullock</dc:creator>
  <cp:lastModifiedBy>jessica eleanor bullock</cp:lastModifiedBy>
  <cp:revision>44</cp:revision>
  <dcterms:created xsi:type="dcterms:W3CDTF">2010-04-20T09:47:17Z</dcterms:created>
  <dcterms:modified xsi:type="dcterms:W3CDTF">2010-04-30T14:28:51Z</dcterms:modified>
</cp:coreProperties>
</file>