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6" r:id="rId2"/>
    <p:sldId id="257" r:id="rId3"/>
    <p:sldId id="258" r:id="rId4"/>
    <p:sldId id="259" r:id="rId5"/>
    <p:sldId id="266" r:id="rId6"/>
    <p:sldId id="260" r:id="rId7"/>
    <p:sldId id="261" r:id="rId8"/>
    <p:sldId id="262" r:id="rId9"/>
    <p:sldId id="263" r:id="rId10"/>
    <p:sldId id="264" r:id="rId11"/>
    <p:sldId id="265" r:id="rId12"/>
    <p:sldId id="267" r:id="rId13"/>
    <p:sldId id="26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7E43CE9-FA06-4A65-9106-BE1FA967D160}" type="datetimeFigureOut">
              <a:rPr lang="en-US" smtClean="0"/>
              <a:pPr/>
              <a:t>4/30/2010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FF14B62-01E9-4DDF-99AA-0BFA841B0F97}"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EB7A19A-B56D-4C45-81BD-F7C700CB5222}" type="datetime1">
              <a:rPr lang="en-US" smtClean="0"/>
              <a:pPr/>
              <a:t>4/30/2010</a:t>
            </a:fld>
            <a:endParaRPr lang="en-US"/>
          </a:p>
        </p:txBody>
      </p:sp>
      <p:sp>
        <p:nvSpPr>
          <p:cNvPr id="5" name="Footer Placeholder 4"/>
          <p:cNvSpPr>
            <a:spLocks noGrp="1"/>
          </p:cNvSpPr>
          <p:nvPr>
            <p:ph type="ftr" sz="quarter" idx="11"/>
          </p:nvPr>
        </p:nvSpPr>
        <p:spPr/>
        <p:txBody>
          <a:bodyPr/>
          <a:lstStyle/>
          <a:p>
            <a:r>
              <a:rPr lang="en-US" smtClean="0"/>
              <a:t>Jessica Bullock New Generation Productions</a:t>
            </a:r>
            <a:endParaRPr lang="en-US"/>
          </a:p>
        </p:txBody>
      </p:sp>
      <p:sp>
        <p:nvSpPr>
          <p:cNvPr id="6" name="Slide Number Placeholder 5"/>
          <p:cNvSpPr>
            <a:spLocks noGrp="1"/>
          </p:cNvSpPr>
          <p:nvPr>
            <p:ph type="sldNum" sz="quarter" idx="12"/>
          </p:nvPr>
        </p:nvSpPr>
        <p:spPr/>
        <p:txBody>
          <a:bodyPr/>
          <a:lstStyle/>
          <a:p>
            <a:fld id="{131E13F0-E275-4E8F-ABCF-9949EB14262C}"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8610516-BFED-4C8E-A8EA-0428CB79033A}" type="datetime1">
              <a:rPr lang="en-US" smtClean="0"/>
              <a:pPr/>
              <a:t>4/30/2010</a:t>
            </a:fld>
            <a:endParaRPr lang="en-US"/>
          </a:p>
        </p:txBody>
      </p:sp>
      <p:sp>
        <p:nvSpPr>
          <p:cNvPr id="5" name="Footer Placeholder 4"/>
          <p:cNvSpPr>
            <a:spLocks noGrp="1"/>
          </p:cNvSpPr>
          <p:nvPr>
            <p:ph type="ftr" sz="quarter" idx="11"/>
          </p:nvPr>
        </p:nvSpPr>
        <p:spPr/>
        <p:txBody>
          <a:bodyPr/>
          <a:lstStyle/>
          <a:p>
            <a:r>
              <a:rPr lang="en-US" smtClean="0"/>
              <a:t>Jessica Bullock New Generation Productions</a:t>
            </a:r>
            <a:endParaRPr lang="en-US"/>
          </a:p>
        </p:txBody>
      </p:sp>
      <p:sp>
        <p:nvSpPr>
          <p:cNvPr id="6" name="Slide Number Placeholder 5"/>
          <p:cNvSpPr>
            <a:spLocks noGrp="1"/>
          </p:cNvSpPr>
          <p:nvPr>
            <p:ph type="sldNum" sz="quarter" idx="12"/>
          </p:nvPr>
        </p:nvSpPr>
        <p:spPr/>
        <p:txBody>
          <a:bodyPr/>
          <a:lstStyle/>
          <a:p>
            <a:fld id="{131E13F0-E275-4E8F-ABCF-9949EB14262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7D60D72-D916-4F69-878C-67BC8CD21D6C}" type="datetime1">
              <a:rPr lang="en-US" smtClean="0"/>
              <a:pPr/>
              <a:t>4/30/2010</a:t>
            </a:fld>
            <a:endParaRPr lang="en-US"/>
          </a:p>
        </p:txBody>
      </p:sp>
      <p:sp>
        <p:nvSpPr>
          <p:cNvPr id="5" name="Footer Placeholder 4"/>
          <p:cNvSpPr>
            <a:spLocks noGrp="1"/>
          </p:cNvSpPr>
          <p:nvPr>
            <p:ph type="ftr" sz="quarter" idx="11"/>
          </p:nvPr>
        </p:nvSpPr>
        <p:spPr/>
        <p:txBody>
          <a:bodyPr/>
          <a:lstStyle/>
          <a:p>
            <a:r>
              <a:rPr lang="en-US" smtClean="0"/>
              <a:t>Jessica Bullock New Generation Productions</a:t>
            </a:r>
            <a:endParaRPr lang="en-US"/>
          </a:p>
        </p:txBody>
      </p:sp>
      <p:sp>
        <p:nvSpPr>
          <p:cNvPr id="6" name="Slide Number Placeholder 5"/>
          <p:cNvSpPr>
            <a:spLocks noGrp="1"/>
          </p:cNvSpPr>
          <p:nvPr>
            <p:ph type="sldNum" sz="quarter" idx="12"/>
          </p:nvPr>
        </p:nvSpPr>
        <p:spPr/>
        <p:txBody>
          <a:bodyPr/>
          <a:lstStyle/>
          <a:p>
            <a:fld id="{131E13F0-E275-4E8F-ABCF-9949EB14262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5090F5C-58A7-43D2-9F5E-4D4DA5B200F9}" type="datetime1">
              <a:rPr lang="en-US" smtClean="0"/>
              <a:pPr/>
              <a:t>4/30/2010</a:t>
            </a:fld>
            <a:endParaRPr lang="en-US"/>
          </a:p>
        </p:txBody>
      </p:sp>
      <p:sp>
        <p:nvSpPr>
          <p:cNvPr id="5" name="Footer Placeholder 4"/>
          <p:cNvSpPr>
            <a:spLocks noGrp="1"/>
          </p:cNvSpPr>
          <p:nvPr>
            <p:ph type="ftr" sz="quarter" idx="11"/>
          </p:nvPr>
        </p:nvSpPr>
        <p:spPr/>
        <p:txBody>
          <a:bodyPr/>
          <a:lstStyle/>
          <a:p>
            <a:r>
              <a:rPr lang="en-US" smtClean="0"/>
              <a:t>Jessica Bullock New Generation Productions</a:t>
            </a:r>
            <a:endParaRPr lang="en-US"/>
          </a:p>
        </p:txBody>
      </p:sp>
      <p:sp>
        <p:nvSpPr>
          <p:cNvPr id="6" name="Slide Number Placeholder 5"/>
          <p:cNvSpPr>
            <a:spLocks noGrp="1"/>
          </p:cNvSpPr>
          <p:nvPr>
            <p:ph type="sldNum" sz="quarter" idx="12"/>
          </p:nvPr>
        </p:nvSpPr>
        <p:spPr/>
        <p:txBody>
          <a:bodyPr/>
          <a:lstStyle/>
          <a:p>
            <a:fld id="{131E13F0-E275-4E8F-ABCF-9949EB14262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B6391F6-FA6B-4D1D-9F61-CA2B429F386C}" type="datetime1">
              <a:rPr lang="en-US" smtClean="0"/>
              <a:pPr/>
              <a:t>4/30/2010</a:t>
            </a:fld>
            <a:endParaRPr lang="en-US"/>
          </a:p>
        </p:txBody>
      </p:sp>
      <p:sp>
        <p:nvSpPr>
          <p:cNvPr id="5" name="Footer Placeholder 4"/>
          <p:cNvSpPr>
            <a:spLocks noGrp="1"/>
          </p:cNvSpPr>
          <p:nvPr>
            <p:ph type="ftr" sz="quarter" idx="11"/>
          </p:nvPr>
        </p:nvSpPr>
        <p:spPr/>
        <p:txBody>
          <a:bodyPr/>
          <a:lstStyle/>
          <a:p>
            <a:r>
              <a:rPr lang="en-US" smtClean="0"/>
              <a:t>Jessica Bullock New Generation Productions</a:t>
            </a:r>
            <a:endParaRPr lang="en-US"/>
          </a:p>
        </p:txBody>
      </p:sp>
      <p:sp>
        <p:nvSpPr>
          <p:cNvPr id="6" name="Slide Number Placeholder 5"/>
          <p:cNvSpPr>
            <a:spLocks noGrp="1"/>
          </p:cNvSpPr>
          <p:nvPr>
            <p:ph type="sldNum" sz="quarter" idx="12"/>
          </p:nvPr>
        </p:nvSpPr>
        <p:spPr/>
        <p:txBody>
          <a:bodyPr/>
          <a:lstStyle/>
          <a:p>
            <a:fld id="{131E13F0-E275-4E8F-ABCF-9949EB14262C}"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BD78FF3-8D36-4ADE-8B41-827926E82456}" type="datetime1">
              <a:rPr lang="en-US" smtClean="0"/>
              <a:pPr/>
              <a:t>4/30/2010</a:t>
            </a:fld>
            <a:endParaRPr lang="en-US"/>
          </a:p>
        </p:txBody>
      </p:sp>
      <p:sp>
        <p:nvSpPr>
          <p:cNvPr id="6" name="Footer Placeholder 5"/>
          <p:cNvSpPr>
            <a:spLocks noGrp="1"/>
          </p:cNvSpPr>
          <p:nvPr>
            <p:ph type="ftr" sz="quarter" idx="11"/>
          </p:nvPr>
        </p:nvSpPr>
        <p:spPr/>
        <p:txBody>
          <a:bodyPr/>
          <a:lstStyle/>
          <a:p>
            <a:r>
              <a:rPr lang="en-US" smtClean="0"/>
              <a:t>Jessica Bullock New Generation Productions</a:t>
            </a:r>
            <a:endParaRPr lang="en-US"/>
          </a:p>
        </p:txBody>
      </p:sp>
      <p:sp>
        <p:nvSpPr>
          <p:cNvPr id="7" name="Slide Number Placeholder 6"/>
          <p:cNvSpPr>
            <a:spLocks noGrp="1"/>
          </p:cNvSpPr>
          <p:nvPr>
            <p:ph type="sldNum" sz="quarter" idx="12"/>
          </p:nvPr>
        </p:nvSpPr>
        <p:spPr/>
        <p:txBody>
          <a:bodyPr/>
          <a:lstStyle/>
          <a:p>
            <a:fld id="{131E13F0-E275-4E8F-ABCF-9949EB14262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02A798-EF97-4DA7-8DB6-400CA56A0ABB}" type="datetime1">
              <a:rPr lang="en-US" smtClean="0"/>
              <a:pPr/>
              <a:t>4/30/2010</a:t>
            </a:fld>
            <a:endParaRPr lang="en-US"/>
          </a:p>
        </p:txBody>
      </p:sp>
      <p:sp>
        <p:nvSpPr>
          <p:cNvPr id="8" name="Footer Placeholder 7"/>
          <p:cNvSpPr>
            <a:spLocks noGrp="1"/>
          </p:cNvSpPr>
          <p:nvPr>
            <p:ph type="ftr" sz="quarter" idx="11"/>
          </p:nvPr>
        </p:nvSpPr>
        <p:spPr/>
        <p:txBody>
          <a:bodyPr/>
          <a:lstStyle/>
          <a:p>
            <a:r>
              <a:rPr lang="en-US" smtClean="0"/>
              <a:t>Jessica Bullock New Generation Productions</a:t>
            </a:r>
            <a:endParaRPr lang="en-US"/>
          </a:p>
        </p:txBody>
      </p:sp>
      <p:sp>
        <p:nvSpPr>
          <p:cNvPr id="9" name="Slide Number Placeholder 8"/>
          <p:cNvSpPr>
            <a:spLocks noGrp="1"/>
          </p:cNvSpPr>
          <p:nvPr>
            <p:ph type="sldNum" sz="quarter" idx="12"/>
          </p:nvPr>
        </p:nvSpPr>
        <p:spPr/>
        <p:txBody>
          <a:bodyPr/>
          <a:lstStyle/>
          <a:p>
            <a:fld id="{131E13F0-E275-4E8F-ABCF-9949EB14262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862A705-B1BA-41E0-A2EB-5F167F0AADA9}" type="datetime1">
              <a:rPr lang="en-US" smtClean="0"/>
              <a:pPr/>
              <a:t>4/30/2010</a:t>
            </a:fld>
            <a:endParaRPr lang="en-US"/>
          </a:p>
        </p:txBody>
      </p:sp>
      <p:sp>
        <p:nvSpPr>
          <p:cNvPr id="4" name="Footer Placeholder 3"/>
          <p:cNvSpPr>
            <a:spLocks noGrp="1"/>
          </p:cNvSpPr>
          <p:nvPr>
            <p:ph type="ftr" sz="quarter" idx="11"/>
          </p:nvPr>
        </p:nvSpPr>
        <p:spPr/>
        <p:txBody>
          <a:bodyPr/>
          <a:lstStyle/>
          <a:p>
            <a:r>
              <a:rPr lang="en-US" smtClean="0"/>
              <a:t>Jessica Bullock New Generation Productions</a:t>
            </a:r>
            <a:endParaRPr lang="en-US"/>
          </a:p>
        </p:txBody>
      </p:sp>
      <p:sp>
        <p:nvSpPr>
          <p:cNvPr id="5" name="Slide Number Placeholder 4"/>
          <p:cNvSpPr>
            <a:spLocks noGrp="1"/>
          </p:cNvSpPr>
          <p:nvPr>
            <p:ph type="sldNum" sz="quarter" idx="12"/>
          </p:nvPr>
        </p:nvSpPr>
        <p:spPr/>
        <p:txBody>
          <a:bodyPr/>
          <a:lstStyle/>
          <a:p>
            <a:fld id="{131E13F0-E275-4E8F-ABCF-9949EB14262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8EB2030-FA9D-4DFF-899F-B42D11D1CBE9}" type="datetime1">
              <a:rPr lang="en-US" smtClean="0"/>
              <a:pPr/>
              <a:t>4/30/2010</a:t>
            </a:fld>
            <a:endParaRPr lang="en-US"/>
          </a:p>
        </p:txBody>
      </p:sp>
      <p:sp>
        <p:nvSpPr>
          <p:cNvPr id="3" name="Footer Placeholder 2"/>
          <p:cNvSpPr>
            <a:spLocks noGrp="1"/>
          </p:cNvSpPr>
          <p:nvPr>
            <p:ph type="ftr" sz="quarter" idx="11"/>
          </p:nvPr>
        </p:nvSpPr>
        <p:spPr/>
        <p:txBody>
          <a:bodyPr/>
          <a:lstStyle/>
          <a:p>
            <a:r>
              <a:rPr lang="en-US" smtClean="0"/>
              <a:t>Jessica Bullock New Generation Productions</a:t>
            </a:r>
            <a:endParaRPr lang="en-US"/>
          </a:p>
        </p:txBody>
      </p:sp>
      <p:sp>
        <p:nvSpPr>
          <p:cNvPr id="4" name="Slide Number Placeholder 3"/>
          <p:cNvSpPr>
            <a:spLocks noGrp="1"/>
          </p:cNvSpPr>
          <p:nvPr>
            <p:ph type="sldNum" sz="quarter" idx="12"/>
          </p:nvPr>
        </p:nvSpPr>
        <p:spPr/>
        <p:txBody>
          <a:bodyPr/>
          <a:lstStyle/>
          <a:p>
            <a:fld id="{131E13F0-E275-4E8F-ABCF-9949EB14262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A22F9A0-F405-4C94-8D1C-C29143FC7660}" type="datetime1">
              <a:rPr lang="en-US" smtClean="0"/>
              <a:pPr/>
              <a:t>4/30/2010</a:t>
            </a:fld>
            <a:endParaRPr lang="en-US"/>
          </a:p>
        </p:txBody>
      </p:sp>
      <p:sp>
        <p:nvSpPr>
          <p:cNvPr id="6" name="Footer Placeholder 5"/>
          <p:cNvSpPr>
            <a:spLocks noGrp="1"/>
          </p:cNvSpPr>
          <p:nvPr>
            <p:ph type="ftr" sz="quarter" idx="11"/>
          </p:nvPr>
        </p:nvSpPr>
        <p:spPr/>
        <p:txBody>
          <a:bodyPr/>
          <a:lstStyle/>
          <a:p>
            <a:r>
              <a:rPr lang="en-US" smtClean="0"/>
              <a:t>Jessica Bullock New Generation Productions</a:t>
            </a:r>
            <a:endParaRPr lang="en-US"/>
          </a:p>
        </p:txBody>
      </p:sp>
      <p:sp>
        <p:nvSpPr>
          <p:cNvPr id="7" name="Slide Number Placeholder 6"/>
          <p:cNvSpPr>
            <a:spLocks noGrp="1"/>
          </p:cNvSpPr>
          <p:nvPr>
            <p:ph type="sldNum" sz="quarter" idx="12"/>
          </p:nvPr>
        </p:nvSpPr>
        <p:spPr/>
        <p:txBody>
          <a:bodyPr/>
          <a:lstStyle/>
          <a:p>
            <a:fld id="{131E13F0-E275-4E8F-ABCF-9949EB14262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277E40A-E2C7-45F6-A244-16E5C8EC43BC}" type="datetime1">
              <a:rPr lang="en-US" smtClean="0"/>
              <a:pPr/>
              <a:t>4/30/2010</a:t>
            </a:fld>
            <a:endParaRPr lang="en-US"/>
          </a:p>
        </p:txBody>
      </p:sp>
      <p:sp>
        <p:nvSpPr>
          <p:cNvPr id="6" name="Footer Placeholder 5"/>
          <p:cNvSpPr>
            <a:spLocks noGrp="1"/>
          </p:cNvSpPr>
          <p:nvPr>
            <p:ph type="ftr" sz="quarter" idx="11"/>
          </p:nvPr>
        </p:nvSpPr>
        <p:spPr/>
        <p:txBody>
          <a:bodyPr/>
          <a:lstStyle/>
          <a:p>
            <a:r>
              <a:rPr lang="en-US" smtClean="0"/>
              <a:t>Jessica Bullock New Generation Productions</a:t>
            </a:r>
            <a:endParaRPr lang="en-US"/>
          </a:p>
        </p:txBody>
      </p:sp>
      <p:sp>
        <p:nvSpPr>
          <p:cNvPr id="7" name="Slide Number Placeholder 6"/>
          <p:cNvSpPr>
            <a:spLocks noGrp="1"/>
          </p:cNvSpPr>
          <p:nvPr>
            <p:ph type="sldNum" sz="quarter" idx="12"/>
          </p:nvPr>
        </p:nvSpPr>
        <p:spPr/>
        <p:txBody>
          <a:bodyPr/>
          <a:lstStyle/>
          <a:p>
            <a:fld id="{131E13F0-E275-4E8F-ABCF-9949EB14262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566CE24-8F76-4137-8BD8-DC5C1D30CA88}" type="datetime1">
              <a:rPr lang="en-US" smtClean="0"/>
              <a:pPr/>
              <a:t>4/30/2010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Jessica Bullock New Generation Productions</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31E13F0-E275-4E8F-ABCF-9949EB14262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www.youtube.com/watch?v=vyzyr7DER1o" TargetMode="External"/><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hyperlink" Target="new_generation_productions(generosity%20feedback).pptx"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emily_script.docx" TargetMode="External"/><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image" Target="../media/image4.wmf"/><Relationship Id="rId4" Type="http://schemas.openxmlformats.org/officeDocument/2006/relationships/image" Target="../media/image3.wmf"/></Relationships>
</file>

<file path=ppt/slides/_rels/slide4.xml.rels><?xml version="1.0" encoding="UTF-8" standalone="yes"?>
<Relationships xmlns="http://schemas.openxmlformats.org/package/2006/relationships"><Relationship Id="rId3" Type="http://schemas.openxmlformats.org/officeDocument/2006/relationships/hyperlink" Target="Generosity%20animatic%20questionnaire.docx" TargetMode="External"/><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hyperlink" Target="Emily%20rough%20cut%20Questionnaire.docx" TargetMode="External"/><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www.youtube.com/results?search_query=generosity+yannyfoxx&amp;aq=f" TargetMode="External"/><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image" Target="../media/image7.jpeg"/><Relationship Id="rId4" Type="http://schemas.openxmlformats.org/officeDocument/2006/relationships/image" Target="../media/image6.jpeg"/></Relationships>
</file>

<file path=ppt/slides/_rels/slide9.xml.rels><?xml version="1.0" encoding="UTF-8" standalone="yes"?>
<Relationships xmlns="http://schemas.openxmlformats.org/package/2006/relationships"><Relationship Id="rId3" Type="http://schemas.openxmlformats.org/officeDocument/2006/relationships/hyperlink" Target="http://www.youtube.com/watch?v=vyzyr7DER1o" TargetMode="External"/><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9" name="Picture 8" descr="background for presentations.jpg"/>
          <p:cNvPicPr>
            <a:picLocks noChangeAspect="1"/>
          </p:cNvPicPr>
          <p:nvPr/>
        </p:nvPicPr>
        <p:blipFill>
          <a:blip r:embed="rId2"/>
          <a:srcRect l="-2500" t="12500" r="-4167" b="12500"/>
          <a:stretch>
            <a:fillRect/>
          </a:stretch>
        </p:blipFill>
        <p:spPr>
          <a:xfrm>
            <a:off x="-254000" y="0"/>
            <a:ext cx="9754888" cy="6858000"/>
          </a:xfrm>
          <a:prstGeom prst="rect">
            <a:avLst/>
          </a:prstGeom>
        </p:spPr>
      </p:pic>
      <p:sp>
        <p:nvSpPr>
          <p:cNvPr id="6" name="Footer Placeholder 5"/>
          <p:cNvSpPr>
            <a:spLocks noGrp="1"/>
          </p:cNvSpPr>
          <p:nvPr>
            <p:ph type="ftr" sz="quarter" idx="11"/>
          </p:nvPr>
        </p:nvSpPr>
        <p:spPr/>
        <p:txBody>
          <a:bodyPr/>
          <a:lstStyle/>
          <a:p>
            <a:r>
              <a:rPr lang="en-US" dirty="0" smtClean="0"/>
              <a:t>Jessica Bullock </a:t>
            </a:r>
          </a:p>
          <a:p>
            <a:r>
              <a:rPr lang="en-US" dirty="0" smtClean="0"/>
              <a:t>New Generation Productions</a:t>
            </a:r>
            <a:endParaRPr lang="en-US" dirty="0"/>
          </a:p>
        </p:txBody>
      </p:sp>
      <p:sp>
        <p:nvSpPr>
          <p:cNvPr id="8" name="Rectangle 7"/>
          <p:cNvSpPr/>
          <p:nvPr/>
        </p:nvSpPr>
        <p:spPr>
          <a:xfrm>
            <a:off x="785786" y="785794"/>
            <a:ext cx="7215238" cy="3139321"/>
          </a:xfrm>
          <a:prstGeom prst="rect">
            <a:avLst/>
          </a:prstGeom>
        </p:spPr>
        <p:txBody>
          <a:bodyPr wrap="square">
            <a:spAutoFit/>
          </a:bodyPr>
          <a:lstStyle/>
          <a:p>
            <a:pPr algn="ctr"/>
            <a:r>
              <a:rPr lang="en-GB" sz="6600" b="1" dirty="0" smtClean="0">
                <a:solidFill>
                  <a:schemeClr val="bg1"/>
                </a:solidFill>
              </a:rPr>
              <a:t>What have you learned from your audience feedback?</a:t>
            </a:r>
            <a:endParaRPr lang="en-US" sz="6600" b="1" dirty="0">
              <a:solidFill>
                <a:schemeClr val="bg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background for presentations.jpg"/>
          <p:cNvPicPr>
            <a:picLocks noChangeAspect="1"/>
          </p:cNvPicPr>
          <p:nvPr/>
        </p:nvPicPr>
        <p:blipFill>
          <a:blip r:embed="rId2"/>
          <a:srcRect l="-2500" t="12500" r="-4167" b="12500"/>
          <a:stretch>
            <a:fillRect/>
          </a:stretch>
        </p:blipFill>
        <p:spPr>
          <a:xfrm>
            <a:off x="-254000" y="0"/>
            <a:ext cx="9754888" cy="6858000"/>
          </a:xfrm>
          <a:prstGeom prst="rect">
            <a:avLst/>
          </a:prstGeom>
        </p:spPr>
      </p:pic>
      <p:sp>
        <p:nvSpPr>
          <p:cNvPr id="3" name="Content Placeholder 2"/>
          <p:cNvSpPr>
            <a:spLocks noGrp="1"/>
          </p:cNvSpPr>
          <p:nvPr>
            <p:ph idx="1"/>
          </p:nvPr>
        </p:nvSpPr>
        <p:spPr>
          <a:xfrm>
            <a:off x="214282" y="214290"/>
            <a:ext cx="8472518" cy="5911873"/>
          </a:xfrm>
        </p:spPr>
        <p:txBody>
          <a:bodyPr/>
          <a:lstStyle/>
          <a:p>
            <a:pPr>
              <a:buNone/>
            </a:pPr>
            <a:r>
              <a:rPr lang="en-GB" dirty="0" smtClean="0">
                <a:solidFill>
                  <a:schemeClr val="bg1"/>
                </a:solidFill>
              </a:rPr>
              <a:t>Based on the feedback for our </a:t>
            </a:r>
            <a:r>
              <a:rPr lang="en-GB" i="1" dirty="0" smtClean="0">
                <a:solidFill>
                  <a:schemeClr val="bg1"/>
                </a:solidFill>
              </a:rPr>
              <a:t>Generosity </a:t>
            </a:r>
            <a:r>
              <a:rPr lang="en-GB" dirty="0" smtClean="0">
                <a:solidFill>
                  <a:schemeClr val="bg1"/>
                </a:solidFill>
              </a:rPr>
              <a:t>animatic, we were happy to make changes based on our the feedback as were already disappointed with our main characters performance; which was exposed in our feedback as the audience felt the same way we did. </a:t>
            </a:r>
          </a:p>
          <a:p>
            <a:pPr>
              <a:buNone/>
            </a:pPr>
            <a:endParaRPr lang="en-GB" dirty="0" smtClean="0">
              <a:solidFill>
                <a:schemeClr val="bg1"/>
              </a:solidFill>
            </a:endParaRPr>
          </a:p>
          <a:p>
            <a:pPr>
              <a:buNone/>
            </a:pPr>
            <a:r>
              <a:rPr lang="en-GB" dirty="0" smtClean="0">
                <a:solidFill>
                  <a:schemeClr val="bg1"/>
                </a:solidFill>
              </a:rPr>
              <a:t> This supported our decision to make a new film…</a:t>
            </a:r>
          </a:p>
          <a:p>
            <a:pPr>
              <a:buNone/>
            </a:pPr>
            <a:endParaRPr lang="en-US" i="1" dirty="0"/>
          </a:p>
        </p:txBody>
      </p:sp>
      <p:pic>
        <p:nvPicPr>
          <p:cNvPr id="4" name="Picture 3" descr="3189687.jpg"/>
          <p:cNvPicPr>
            <a:picLocks noChangeAspect="1"/>
          </p:cNvPicPr>
          <p:nvPr/>
        </p:nvPicPr>
        <p:blipFill>
          <a:blip r:embed="rId3"/>
          <a:srcRect l="2400" t="75035" r="16000" b="15909"/>
          <a:stretch>
            <a:fillRect/>
          </a:stretch>
        </p:blipFill>
        <p:spPr>
          <a:xfrm>
            <a:off x="1285852" y="3143248"/>
            <a:ext cx="7286676" cy="1214446"/>
          </a:xfrm>
          <a:prstGeom prst="rect">
            <a:avLst/>
          </a:prstGeom>
        </p:spPr>
      </p:pic>
      <p:sp>
        <p:nvSpPr>
          <p:cNvPr id="5" name="Footer Placeholder 4"/>
          <p:cNvSpPr>
            <a:spLocks noGrp="1"/>
          </p:cNvSpPr>
          <p:nvPr>
            <p:ph type="ftr" sz="quarter" idx="11"/>
          </p:nvPr>
        </p:nvSpPr>
        <p:spPr/>
        <p:txBody>
          <a:bodyPr/>
          <a:lstStyle/>
          <a:p>
            <a:r>
              <a:rPr lang="en-US" dirty="0" smtClean="0"/>
              <a:t>Jessica Bullock </a:t>
            </a:r>
          </a:p>
          <a:p>
            <a:r>
              <a:rPr lang="en-US" dirty="0" smtClean="0"/>
              <a:t>New Generation Productions</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background for presentations.jpg"/>
          <p:cNvPicPr>
            <a:picLocks noChangeAspect="1"/>
          </p:cNvPicPr>
          <p:nvPr/>
        </p:nvPicPr>
        <p:blipFill>
          <a:blip r:embed="rId2"/>
          <a:srcRect l="-2500" t="12500" r="-4167" b="12500"/>
          <a:stretch>
            <a:fillRect/>
          </a:stretch>
        </p:blipFill>
        <p:spPr>
          <a:xfrm>
            <a:off x="-254000" y="0"/>
            <a:ext cx="9754888" cy="6858000"/>
          </a:xfrm>
          <a:prstGeom prst="rect">
            <a:avLst/>
          </a:prstGeom>
        </p:spPr>
      </p:pic>
      <p:sp>
        <p:nvSpPr>
          <p:cNvPr id="3" name="Content Placeholder 2"/>
          <p:cNvSpPr>
            <a:spLocks noGrp="1"/>
          </p:cNvSpPr>
          <p:nvPr>
            <p:ph idx="1"/>
          </p:nvPr>
        </p:nvSpPr>
        <p:spPr>
          <a:xfrm>
            <a:off x="214282" y="357166"/>
            <a:ext cx="8472518" cy="5768997"/>
          </a:xfrm>
        </p:spPr>
        <p:txBody>
          <a:bodyPr/>
          <a:lstStyle/>
          <a:p>
            <a:pPr>
              <a:buNone/>
            </a:pPr>
            <a:r>
              <a:rPr lang="en-GB" dirty="0" smtClean="0">
                <a:solidFill>
                  <a:schemeClr val="bg1"/>
                </a:solidFill>
              </a:rPr>
              <a:t>… thanks to the feedback; we made the biggest change, which was making a new film and we are very thankful we did because we are so much happier with the feedback we received from it.</a:t>
            </a:r>
          </a:p>
          <a:p>
            <a:pPr>
              <a:buNone/>
            </a:pPr>
            <a:r>
              <a:rPr lang="en-GB" dirty="0" smtClean="0">
                <a:solidFill>
                  <a:schemeClr val="bg1"/>
                </a:solidFill>
                <a:hlinkClick r:id="rId3"/>
              </a:rPr>
              <a:t>http://www.youtube.com/watch?v=vyzyr7DER1o</a:t>
            </a:r>
            <a:endParaRPr lang="en-GB" dirty="0" smtClean="0">
              <a:solidFill>
                <a:schemeClr val="bg1"/>
              </a:solidFill>
            </a:endParaRPr>
          </a:p>
          <a:p>
            <a:pPr>
              <a:buNone/>
            </a:pPr>
            <a:r>
              <a:rPr lang="en-GB" dirty="0" err="1" smtClean="0">
                <a:solidFill>
                  <a:schemeClr val="bg1"/>
                </a:solidFill>
                <a:hlinkClick r:id="rId4" action="ppaction://hlinkpres?slideindex=1&amp;slidetitle="/>
              </a:rPr>
              <a:t>new_generation_productions</a:t>
            </a:r>
            <a:r>
              <a:rPr lang="en-GB" dirty="0" smtClean="0">
                <a:solidFill>
                  <a:schemeClr val="bg1"/>
                </a:solidFill>
                <a:hlinkClick r:id="rId4" action="ppaction://hlinkpres?slideindex=1&amp;slidetitle="/>
              </a:rPr>
              <a:t>(generosity feedback).</a:t>
            </a:r>
            <a:r>
              <a:rPr lang="en-GB" dirty="0" err="1" smtClean="0">
                <a:solidFill>
                  <a:schemeClr val="bg1"/>
                </a:solidFill>
                <a:hlinkClick r:id="rId4" action="ppaction://hlinkpres?slideindex=1&amp;slidetitle="/>
              </a:rPr>
              <a:t>pptx</a:t>
            </a:r>
            <a:endParaRPr lang="en-GB" dirty="0" smtClean="0">
              <a:solidFill>
                <a:schemeClr val="bg1"/>
              </a:solidFill>
            </a:endParaRPr>
          </a:p>
        </p:txBody>
      </p:sp>
      <p:sp>
        <p:nvSpPr>
          <p:cNvPr id="4" name="Footer Placeholder 3"/>
          <p:cNvSpPr>
            <a:spLocks noGrp="1"/>
          </p:cNvSpPr>
          <p:nvPr>
            <p:ph type="ftr" sz="quarter" idx="11"/>
          </p:nvPr>
        </p:nvSpPr>
        <p:spPr/>
        <p:txBody>
          <a:bodyPr/>
          <a:lstStyle/>
          <a:p>
            <a:r>
              <a:rPr lang="en-US" dirty="0" smtClean="0"/>
              <a:t>Jessica Bullock </a:t>
            </a:r>
          </a:p>
          <a:p>
            <a:r>
              <a:rPr lang="en-US" dirty="0" smtClean="0"/>
              <a:t>New Generation Productions</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background for presentations.jpg"/>
          <p:cNvPicPr>
            <a:picLocks noChangeAspect="1"/>
          </p:cNvPicPr>
          <p:nvPr/>
        </p:nvPicPr>
        <p:blipFill>
          <a:blip r:embed="rId2"/>
          <a:srcRect l="-2500" t="12500" r="-4167" b="12500"/>
          <a:stretch>
            <a:fillRect/>
          </a:stretch>
        </p:blipFill>
        <p:spPr>
          <a:xfrm>
            <a:off x="-254000" y="0"/>
            <a:ext cx="9754888" cy="6858000"/>
          </a:xfrm>
          <a:prstGeom prst="rect">
            <a:avLst/>
          </a:prstGeom>
        </p:spPr>
      </p:pic>
      <p:sp>
        <p:nvSpPr>
          <p:cNvPr id="3" name="Content Placeholder 2"/>
          <p:cNvSpPr>
            <a:spLocks noGrp="1"/>
          </p:cNvSpPr>
          <p:nvPr>
            <p:ph idx="1"/>
          </p:nvPr>
        </p:nvSpPr>
        <p:spPr>
          <a:xfrm>
            <a:off x="457200" y="285728"/>
            <a:ext cx="8229600" cy="5840435"/>
          </a:xfrm>
        </p:spPr>
        <p:txBody>
          <a:bodyPr>
            <a:normAutofit/>
          </a:bodyPr>
          <a:lstStyle/>
          <a:p>
            <a:pPr>
              <a:buNone/>
            </a:pPr>
            <a:r>
              <a:rPr lang="en-GB" sz="3000" dirty="0" smtClean="0">
                <a:solidFill>
                  <a:schemeClr val="bg1"/>
                </a:solidFill>
              </a:rPr>
              <a:t>We did ignore the suggestion of making the tramp look more sympathetic and making the boys performance more believable in our Generosity animatic feedback session as this just encouraged us to create a new film; </a:t>
            </a:r>
            <a:r>
              <a:rPr lang="en-GB" sz="3000" dirty="0" err="1" smtClean="0">
                <a:solidFill>
                  <a:schemeClr val="bg1"/>
                </a:solidFill>
                <a:hlinkClick r:id="rId3" action="ppaction://hlinkfile"/>
              </a:rPr>
              <a:t>emily_script.docx</a:t>
            </a:r>
            <a:endParaRPr lang="en-GB" sz="3000" dirty="0" smtClean="0">
              <a:solidFill>
                <a:schemeClr val="bg1"/>
              </a:solidFill>
            </a:endParaRPr>
          </a:p>
          <a:p>
            <a:pPr>
              <a:buNone/>
            </a:pPr>
            <a:endParaRPr lang="en-GB" sz="3000" dirty="0" smtClean="0">
              <a:solidFill>
                <a:schemeClr val="bg1"/>
              </a:solidFill>
            </a:endParaRPr>
          </a:p>
          <a:p>
            <a:pPr>
              <a:buNone/>
            </a:pPr>
            <a:r>
              <a:rPr lang="en-GB" sz="3000" dirty="0" smtClean="0">
                <a:solidFill>
                  <a:schemeClr val="bg1"/>
                </a:solidFill>
              </a:rPr>
              <a:t>So in a way we didn’t actually ignore the suggestions, we took the feedback on board and recognized it as very beneficial feedback as it helped us to make the decision of producing a new film. </a:t>
            </a:r>
            <a:endParaRPr lang="en-US" sz="3000" dirty="0">
              <a:solidFill>
                <a:schemeClr val="bg1"/>
              </a:solidFill>
            </a:endParaRPr>
          </a:p>
        </p:txBody>
      </p:sp>
      <p:sp>
        <p:nvSpPr>
          <p:cNvPr id="4" name="Footer Placeholder 3"/>
          <p:cNvSpPr>
            <a:spLocks noGrp="1"/>
          </p:cNvSpPr>
          <p:nvPr>
            <p:ph type="ftr" sz="quarter" idx="11"/>
          </p:nvPr>
        </p:nvSpPr>
        <p:spPr/>
        <p:txBody>
          <a:bodyPr/>
          <a:lstStyle/>
          <a:p>
            <a:r>
              <a:rPr lang="en-US" dirty="0" smtClean="0"/>
              <a:t>Jessica Bullock</a:t>
            </a:r>
          </a:p>
          <a:p>
            <a:r>
              <a:rPr lang="en-US" dirty="0" smtClean="0"/>
              <a:t> New Generation Productions</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background for presentations.jpg"/>
          <p:cNvPicPr>
            <a:picLocks noChangeAspect="1"/>
          </p:cNvPicPr>
          <p:nvPr/>
        </p:nvPicPr>
        <p:blipFill>
          <a:blip r:embed="rId2"/>
          <a:srcRect l="-2500" t="12500" r="-4167" b="12500"/>
          <a:stretch>
            <a:fillRect/>
          </a:stretch>
        </p:blipFill>
        <p:spPr>
          <a:xfrm>
            <a:off x="-254000" y="0"/>
            <a:ext cx="9754888" cy="6858000"/>
          </a:xfrm>
          <a:prstGeom prst="rect">
            <a:avLst/>
          </a:prstGeom>
        </p:spPr>
      </p:pic>
      <p:sp>
        <p:nvSpPr>
          <p:cNvPr id="3" name="Content Placeholder 2"/>
          <p:cNvSpPr>
            <a:spLocks noGrp="1"/>
          </p:cNvSpPr>
          <p:nvPr>
            <p:ph idx="1"/>
          </p:nvPr>
        </p:nvSpPr>
        <p:spPr>
          <a:xfrm>
            <a:off x="500034" y="785794"/>
            <a:ext cx="8186766" cy="5340369"/>
          </a:xfrm>
        </p:spPr>
        <p:txBody>
          <a:bodyPr/>
          <a:lstStyle/>
          <a:p>
            <a:pPr>
              <a:buNone/>
            </a:pPr>
            <a:r>
              <a:rPr lang="en-GB" dirty="0" smtClean="0">
                <a:solidFill>
                  <a:schemeClr val="bg1"/>
                </a:solidFill>
              </a:rPr>
              <a:t>We have learnt a lot from our audience feedback; ways to improve our products, and even create new ones! </a:t>
            </a:r>
          </a:p>
          <a:p>
            <a:pPr>
              <a:buNone/>
            </a:pPr>
            <a:r>
              <a:rPr lang="en-GB" dirty="0" smtClean="0">
                <a:solidFill>
                  <a:schemeClr val="bg1"/>
                </a:solidFill>
              </a:rPr>
              <a:t>The audience feedback sessions were a </a:t>
            </a:r>
            <a:r>
              <a:rPr lang="en-GB" b="1" dirty="0" smtClean="0">
                <a:solidFill>
                  <a:schemeClr val="bg1"/>
                </a:solidFill>
              </a:rPr>
              <a:t>very important part of the production process </a:t>
            </a:r>
            <a:r>
              <a:rPr lang="en-GB" dirty="0" smtClean="0">
                <a:solidFill>
                  <a:schemeClr val="bg1"/>
                </a:solidFill>
              </a:rPr>
              <a:t>and we are very appreciative of all the suggestions and comments as they helped us to make big decisions and gave us helpful ideas along the way.</a:t>
            </a:r>
            <a:endParaRPr lang="en-US" dirty="0">
              <a:solidFill>
                <a:schemeClr val="bg1"/>
              </a:solidFill>
            </a:endParaRPr>
          </a:p>
        </p:txBody>
      </p:sp>
      <p:sp>
        <p:nvSpPr>
          <p:cNvPr id="4" name="Footer Placeholder 3"/>
          <p:cNvSpPr>
            <a:spLocks noGrp="1"/>
          </p:cNvSpPr>
          <p:nvPr>
            <p:ph type="ftr" sz="quarter" idx="11"/>
          </p:nvPr>
        </p:nvSpPr>
        <p:spPr/>
        <p:txBody>
          <a:bodyPr/>
          <a:lstStyle/>
          <a:p>
            <a:r>
              <a:rPr lang="en-US" dirty="0" smtClean="0"/>
              <a:t>Jessica Bullock</a:t>
            </a:r>
          </a:p>
          <a:p>
            <a:r>
              <a:rPr lang="en-US" dirty="0" smtClean="0"/>
              <a:t> New Generation Productions</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background for presentations.jpg"/>
          <p:cNvPicPr>
            <a:picLocks noChangeAspect="1"/>
          </p:cNvPicPr>
          <p:nvPr/>
        </p:nvPicPr>
        <p:blipFill>
          <a:blip r:embed="rId2"/>
          <a:srcRect l="-2500" t="12500" r="-4167" b="12500"/>
          <a:stretch>
            <a:fillRect/>
          </a:stretch>
        </p:blipFill>
        <p:spPr>
          <a:xfrm>
            <a:off x="-254000" y="0"/>
            <a:ext cx="9754888" cy="6858000"/>
          </a:xfrm>
          <a:prstGeom prst="rect">
            <a:avLst/>
          </a:prstGeom>
        </p:spPr>
      </p:pic>
      <p:sp>
        <p:nvSpPr>
          <p:cNvPr id="3" name="Content Placeholder 2"/>
          <p:cNvSpPr>
            <a:spLocks noGrp="1"/>
          </p:cNvSpPr>
          <p:nvPr>
            <p:ph idx="1"/>
          </p:nvPr>
        </p:nvSpPr>
        <p:spPr>
          <a:xfrm>
            <a:off x="285720" y="357166"/>
            <a:ext cx="8401080" cy="5768997"/>
          </a:xfrm>
        </p:spPr>
        <p:txBody>
          <a:bodyPr>
            <a:normAutofit/>
          </a:bodyPr>
          <a:lstStyle/>
          <a:p>
            <a:pPr algn="r">
              <a:buNone/>
            </a:pPr>
            <a:r>
              <a:rPr lang="en-GB" dirty="0" smtClean="0">
                <a:solidFill>
                  <a:schemeClr val="bg1"/>
                </a:solidFill>
              </a:rPr>
              <a:t>Due to unreliable cast in our first film; </a:t>
            </a:r>
            <a:r>
              <a:rPr lang="en-GB" i="1" dirty="0" smtClean="0">
                <a:solidFill>
                  <a:schemeClr val="bg1"/>
                </a:solidFill>
              </a:rPr>
              <a:t>Generosity</a:t>
            </a:r>
            <a:r>
              <a:rPr lang="en-GB" dirty="0" smtClean="0">
                <a:solidFill>
                  <a:schemeClr val="bg1"/>
                </a:solidFill>
              </a:rPr>
              <a:t>, we decided to create a new film </a:t>
            </a:r>
            <a:r>
              <a:rPr lang="en-GB" b="1" dirty="0" smtClean="0">
                <a:solidFill>
                  <a:schemeClr val="bg1"/>
                </a:solidFill>
              </a:rPr>
              <a:t>Emily</a:t>
            </a:r>
            <a:r>
              <a:rPr lang="en-GB" dirty="0" smtClean="0">
                <a:solidFill>
                  <a:schemeClr val="bg1"/>
                </a:solidFill>
              </a:rPr>
              <a:t>.</a:t>
            </a:r>
          </a:p>
          <a:p>
            <a:pPr algn="r">
              <a:buNone/>
            </a:pPr>
            <a:endParaRPr lang="en-GB" dirty="0" smtClean="0">
              <a:solidFill>
                <a:schemeClr val="bg1"/>
              </a:solidFill>
            </a:endParaRPr>
          </a:p>
          <a:p>
            <a:pPr algn="r">
              <a:buNone/>
            </a:pPr>
            <a:r>
              <a:rPr lang="en-GB" dirty="0" smtClean="0">
                <a:solidFill>
                  <a:schemeClr val="bg1"/>
                </a:solidFill>
              </a:rPr>
              <a:t>The audience feedback is from </a:t>
            </a:r>
            <a:r>
              <a:rPr lang="en-GB" u="sng" dirty="0" smtClean="0">
                <a:solidFill>
                  <a:schemeClr val="bg1"/>
                </a:solidFill>
              </a:rPr>
              <a:t>both films</a:t>
            </a:r>
            <a:r>
              <a:rPr lang="en-GB" dirty="0" smtClean="0">
                <a:solidFill>
                  <a:schemeClr val="bg1"/>
                </a:solidFill>
              </a:rPr>
              <a:t>.</a:t>
            </a:r>
          </a:p>
          <a:p>
            <a:pPr algn="r">
              <a:buNone/>
            </a:pPr>
            <a:endParaRPr lang="en-GB" dirty="0" smtClean="0">
              <a:solidFill>
                <a:schemeClr val="bg1"/>
              </a:solidFill>
            </a:endParaRPr>
          </a:p>
          <a:p>
            <a:pPr algn="r">
              <a:buNone/>
            </a:pPr>
            <a:r>
              <a:rPr lang="en-GB" dirty="0" smtClean="0">
                <a:solidFill>
                  <a:schemeClr val="bg1"/>
                </a:solidFill>
              </a:rPr>
              <a:t>We conducted two audience feedback sessions; one for our animatic </a:t>
            </a:r>
            <a:r>
              <a:rPr lang="en-GB" i="1" dirty="0" smtClean="0">
                <a:solidFill>
                  <a:schemeClr val="bg1"/>
                </a:solidFill>
              </a:rPr>
              <a:t>(Generosity), </a:t>
            </a:r>
            <a:r>
              <a:rPr lang="en-GB" dirty="0" smtClean="0">
                <a:solidFill>
                  <a:schemeClr val="bg1"/>
                </a:solidFill>
              </a:rPr>
              <a:t>and one for our film rough cut </a:t>
            </a:r>
            <a:r>
              <a:rPr lang="en-GB" b="1" dirty="0" smtClean="0">
                <a:solidFill>
                  <a:schemeClr val="bg1"/>
                </a:solidFill>
              </a:rPr>
              <a:t>(Emily)….</a:t>
            </a:r>
            <a:endParaRPr lang="en-US" dirty="0" smtClean="0">
              <a:solidFill>
                <a:schemeClr val="bg1"/>
              </a:solidFill>
            </a:endParaRPr>
          </a:p>
          <a:p>
            <a:pPr>
              <a:buNone/>
            </a:pPr>
            <a:endParaRPr lang="en-GB" b="1" dirty="0" smtClean="0">
              <a:solidFill>
                <a:schemeClr val="bg1"/>
              </a:solidFill>
            </a:endParaRPr>
          </a:p>
        </p:txBody>
      </p:sp>
      <p:sp>
        <p:nvSpPr>
          <p:cNvPr id="4" name="Footer Placeholder 3"/>
          <p:cNvSpPr>
            <a:spLocks noGrp="1"/>
          </p:cNvSpPr>
          <p:nvPr>
            <p:ph type="ftr" sz="quarter" idx="11"/>
          </p:nvPr>
        </p:nvSpPr>
        <p:spPr/>
        <p:txBody>
          <a:bodyPr/>
          <a:lstStyle/>
          <a:p>
            <a:r>
              <a:rPr lang="en-US" dirty="0" smtClean="0"/>
              <a:t>Jessica Bullock </a:t>
            </a:r>
          </a:p>
          <a:p>
            <a:r>
              <a:rPr lang="en-US" dirty="0" smtClean="0"/>
              <a:t>New Generation Productions</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background for presentations.jpg"/>
          <p:cNvPicPr>
            <a:picLocks noChangeAspect="1"/>
          </p:cNvPicPr>
          <p:nvPr/>
        </p:nvPicPr>
        <p:blipFill>
          <a:blip r:embed="rId2"/>
          <a:srcRect l="-2500" t="12500" r="-4167" b="12500"/>
          <a:stretch>
            <a:fillRect/>
          </a:stretch>
        </p:blipFill>
        <p:spPr>
          <a:xfrm>
            <a:off x="-254000" y="0"/>
            <a:ext cx="9754888" cy="6858000"/>
          </a:xfrm>
          <a:prstGeom prst="rect">
            <a:avLst/>
          </a:prstGeom>
        </p:spPr>
      </p:pic>
      <p:sp>
        <p:nvSpPr>
          <p:cNvPr id="3" name="Content Placeholder 2"/>
          <p:cNvSpPr>
            <a:spLocks noGrp="1"/>
          </p:cNvSpPr>
          <p:nvPr>
            <p:ph idx="1"/>
          </p:nvPr>
        </p:nvSpPr>
        <p:spPr>
          <a:xfrm>
            <a:off x="0" y="285728"/>
            <a:ext cx="8686800" cy="5840435"/>
          </a:xfrm>
        </p:spPr>
        <p:txBody>
          <a:bodyPr/>
          <a:lstStyle/>
          <a:p>
            <a:pPr>
              <a:buNone/>
            </a:pPr>
            <a:endParaRPr lang="en-GB" dirty="0" smtClean="0">
              <a:solidFill>
                <a:srgbClr val="00B050"/>
              </a:solidFill>
            </a:endParaRPr>
          </a:p>
          <a:p>
            <a:pPr>
              <a:buNone/>
            </a:pPr>
            <a:r>
              <a:rPr lang="en-GB" sz="4000" dirty="0" smtClean="0">
                <a:solidFill>
                  <a:schemeClr val="bg1"/>
                </a:solidFill>
              </a:rPr>
              <a:t>… we conducted this research with the purpose of discovering audience reactions to our products. This would enable us to make necessary changes and acknowledge audience opinions</a:t>
            </a:r>
            <a:r>
              <a:rPr lang="en-GB" sz="4000" dirty="0" smtClean="0">
                <a:solidFill>
                  <a:srgbClr val="00B050"/>
                </a:solidFill>
              </a:rPr>
              <a:t>. </a:t>
            </a:r>
            <a:endParaRPr lang="en-US" sz="4000" dirty="0">
              <a:solidFill>
                <a:srgbClr val="00B050"/>
              </a:solidFill>
            </a:endParaRPr>
          </a:p>
        </p:txBody>
      </p:sp>
      <p:pic>
        <p:nvPicPr>
          <p:cNvPr id="1026" name="Picture 2" descr="C:\Documents and Settings\bullockje\Local Settings\Temporary Internet Files\Content.IE5\SM1PJKAN\MCj04244620000[1].wmf"/>
          <p:cNvPicPr>
            <a:picLocks noChangeAspect="1" noChangeArrowheads="1"/>
          </p:cNvPicPr>
          <p:nvPr/>
        </p:nvPicPr>
        <p:blipFill>
          <a:blip r:embed="rId3"/>
          <a:srcRect/>
          <a:stretch>
            <a:fillRect/>
          </a:stretch>
        </p:blipFill>
        <p:spPr bwMode="auto">
          <a:xfrm>
            <a:off x="642910" y="4357694"/>
            <a:ext cx="1725729" cy="1708149"/>
          </a:xfrm>
          <a:prstGeom prst="rect">
            <a:avLst/>
          </a:prstGeom>
          <a:noFill/>
        </p:spPr>
      </p:pic>
      <p:pic>
        <p:nvPicPr>
          <p:cNvPr id="1027" name="Picture 3" descr="C:\Documents and Settings\bullockje\Local Settings\Temporary Internet Files\Content.IE5\SJBCYCCL\MCj04244660000[1].wmf"/>
          <p:cNvPicPr>
            <a:picLocks noChangeAspect="1" noChangeArrowheads="1"/>
          </p:cNvPicPr>
          <p:nvPr/>
        </p:nvPicPr>
        <p:blipFill>
          <a:blip r:embed="rId4"/>
          <a:srcRect/>
          <a:stretch>
            <a:fillRect/>
          </a:stretch>
        </p:blipFill>
        <p:spPr bwMode="auto">
          <a:xfrm>
            <a:off x="3786182" y="4286256"/>
            <a:ext cx="1974850" cy="1698625"/>
          </a:xfrm>
          <a:prstGeom prst="rect">
            <a:avLst/>
          </a:prstGeom>
          <a:noFill/>
        </p:spPr>
      </p:pic>
      <p:pic>
        <p:nvPicPr>
          <p:cNvPr id="1031" name="Picture 7" descr="C:\Documents and Settings\bullockje\Local Settings\Temporary Internet Files\Content.IE5\MHLSIQU4\MCj04379820000[1].wmf"/>
          <p:cNvPicPr>
            <a:picLocks noChangeAspect="1" noChangeArrowheads="1"/>
          </p:cNvPicPr>
          <p:nvPr/>
        </p:nvPicPr>
        <p:blipFill>
          <a:blip r:embed="rId5"/>
          <a:srcRect/>
          <a:stretch>
            <a:fillRect/>
          </a:stretch>
        </p:blipFill>
        <p:spPr bwMode="auto">
          <a:xfrm>
            <a:off x="6929454" y="4286256"/>
            <a:ext cx="1558925" cy="1857375"/>
          </a:xfrm>
          <a:prstGeom prst="rect">
            <a:avLst/>
          </a:prstGeom>
          <a:noFill/>
        </p:spPr>
      </p:pic>
      <p:sp>
        <p:nvSpPr>
          <p:cNvPr id="6" name="Footer Placeholder 5"/>
          <p:cNvSpPr>
            <a:spLocks noGrp="1"/>
          </p:cNvSpPr>
          <p:nvPr>
            <p:ph type="ftr" sz="quarter" idx="11"/>
          </p:nvPr>
        </p:nvSpPr>
        <p:spPr/>
        <p:txBody>
          <a:bodyPr/>
          <a:lstStyle/>
          <a:p>
            <a:r>
              <a:rPr lang="en-US" dirty="0" smtClean="0"/>
              <a:t>Jessica Bullock </a:t>
            </a:r>
          </a:p>
          <a:p>
            <a:r>
              <a:rPr lang="en-US" dirty="0" smtClean="0"/>
              <a:t>New Generation Productions</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background for presentations.jpg"/>
          <p:cNvPicPr>
            <a:picLocks noChangeAspect="1"/>
          </p:cNvPicPr>
          <p:nvPr/>
        </p:nvPicPr>
        <p:blipFill>
          <a:blip r:embed="rId2"/>
          <a:srcRect l="-2500" t="12500" r="-4167" b="12500"/>
          <a:stretch>
            <a:fillRect/>
          </a:stretch>
        </p:blipFill>
        <p:spPr>
          <a:xfrm>
            <a:off x="-254000" y="0"/>
            <a:ext cx="9754888" cy="6858000"/>
          </a:xfrm>
          <a:prstGeom prst="rect">
            <a:avLst/>
          </a:prstGeom>
        </p:spPr>
      </p:pic>
      <p:sp>
        <p:nvSpPr>
          <p:cNvPr id="3" name="Content Placeholder 2"/>
          <p:cNvSpPr>
            <a:spLocks noGrp="1"/>
          </p:cNvSpPr>
          <p:nvPr>
            <p:ph idx="1"/>
          </p:nvPr>
        </p:nvSpPr>
        <p:spPr>
          <a:xfrm>
            <a:off x="214282" y="214290"/>
            <a:ext cx="8786874" cy="6429420"/>
          </a:xfrm>
        </p:spPr>
        <p:txBody>
          <a:bodyPr>
            <a:normAutofit/>
          </a:bodyPr>
          <a:lstStyle/>
          <a:p>
            <a:pPr>
              <a:buNone/>
            </a:pPr>
            <a:r>
              <a:rPr lang="en-GB" sz="3600" dirty="0" smtClean="0">
                <a:solidFill>
                  <a:schemeClr val="bg1"/>
                </a:solidFill>
              </a:rPr>
              <a:t>The questions we asked for our </a:t>
            </a:r>
            <a:r>
              <a:rPr lang="en-GB" sz="3600" i="1" dirty="0" smtClean="0">
                <a:solidFill>
                  <a:schemeClr val="bg1"/>
                </a:solidFill>
              </a:rPr>
              <a:t>Generosity </a:t>
            </a:r>
            <a:r>
              <a:rPr lang="en-GB" sz="3600" dirty="0" smtClean="0">
                <a:solidFill>
                  <a:schemeClr val="bg1"/>
                </a:solidFill>
              </a:rPr>
              <a:t>animatic were</a:t>
            </a:r>
            <a:r>
              <a:rPr lang="en-GB" sz="3600" smtClean="0">
                <a:solidFill>
                  <a:schemeClr val="bg1"/>
                </a:solidFill>
              </a:rPr>
              <a:t>; </a:t>
            </a:r>
            <a:r>
              <a:rPr lang="en-GB" sz="3600" b="1" smtClean="0">
                <a:solidFill>
                  <a:schemeClr val="bg1"/>
                </a:solidFill>
                <a:hlinkClick r:id="rId3" action="ppaction://hlinkfile"/>
              </a:rPr>
              <a:t>Generosity </a:t>
            </a:r>
            <a:r>
              <a:rPr lang="en-GB" sz="3600" b="1" dirty="0" smtClean="0">
                <a:solidFill>
                  <a:schemeClr val="bg1"/>
                </a:solidFill>
                <a:hlinkClick r:id="rId3" action="ppaction://hlinkfile"/>
              </a:rPr>
              <a:t>animatic </a:t>
            </a:r>
            <a:r>
              <a:rPr lang="en-GB" sz="3600" b="1" dirty="0" err="1" smtClean="0">
                <a:solidFill>
                  <a:schemeClr val="bg1"/>
                </a:solidFill>
                <a:hlinkClick r:id="rId3" action="ppaction://hlinkfile"/>
              </a:rPr>
              <a:t>questionnaire.docx</a:t>
            </a:r>
            <a:endParaRPr lang="en-GB" sz="3600" b="1" dirty="0" smtClean="0">
              <a:solidFill>
                <a:srgbClr val="FF0000"/>
              </a:solidFill>
            </a:endParaRPr>
          </a:p>
          <a:p>
            <a:pPr>
              <a:buNone/>
            </a:pPr>
            <a:endParaRPr lang="en-GB" b="1" dirty="0" smtClean="0">
              <a:solidFill>
                <a:schemeClr val="bg1"/>
              </a:solidFill>
            </a:endParaRPr>
          </a:p>
          <a:p>
            <a:pPr>
              <a:buNone/>
            </a:pPr>
            <a:r>
              <a:rPr lang="en-GB" sz="3600" dirty="0" smtClean="0">
                <a:solidFill>
                  <a:schemeClr val="bg1"/>
                </a:solidFill>
              </a:rPr>
              <a:t>We chose to ask these questions because the film did have a moral to it and we wanted to know if it was portrayed clear enough to an audience, if not we could make changes. </a:t>
            </a:r>
          </a:p>
          <a:p>
            <a:pPr>
              <a:buNone/>
            </a:pPr>
            <a:r>
              <a:rPr lang="en-GB" sz="3600" dirty="0" smtClean="0">
                <a:solidFill>
                  <a:schemeClr val="bg1"/>
                </a:solidFill>
              </a:rPr>
              <a:t>That’s the great thing about an audience feedback session; you get honest opinions which really help to improve your product.</a:t>
            </a:r>
          </a:p>
        </p:txBody>
      </p:sp>
      <p:sp>
        <p:nvSpPr>
          <p:cNvPr id="4" name="Footer Placeholder 3"/>
          <p:cNvSpPr>
            <a:spLocks noGrp="1"/>
          </p:cNvSpPr>
          <p:nvPr>
            <p:ph type="ftr" sz="quarter" idx="11"/>
          </p:nvPr>
        </p:nvSpPr>
        <p:spPr/>
        <p:txBody>
          <a:bodyPr/>
          <a:lstStyle/>
          <a:p>
            <a:r>
              <a:rPr lang="en-US" dirty="0" smtClean="0"/>
              <a:t>Jessica Bullock </a:t>
            </a:r>
          </a:p>
          <a:p>
            <a:r>
              <a:rPr lang="en-US" dirty="0" smtClean="0"/>
              <a:t>New Generation Productions</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7" name="Picture 6" descr="background for presentations.jpg"/>
          <p:cNvPicPr>
            <a:picLocks noChangeAspect="1"/>
          </p:cNvPicPr>
          <p:nvPr/>
        </p:nvPicPr>
        <p:blipFill>
          <a:blip r:embed="rId2"/>
          <a:srcRect l="-2500" t="12500" r="-4167" b="12500"/>
          <a:stretch>
            <a:fillRect/>
          </a:stretch>
        </p:blipFill>
        <p:spPr>
          <a:xfrm>
            <a:off x="-254000" y="0"/>
            <a:ext cx="9754888" cy="6858000"/>
          </a:xfrm>
          <a:prstGeom prst="rect">
            <a:avLst/>
          </a:prstGeom>
        </p:spPr>
      </p:pic>
      <p:sp>
        <p:nvSpPr>
          <p:cNvPr id="6" name="Footer Placeholder 5"/>
          <p:cNvSpPr>
            <a:spLocks noGrp="1"/>
          </p:cNvSpPr>
          <p:nvPr>
            <p:ph type="ftr" sz="quarter" idx="11"/>
          </p:nvPr>
        </p:nvSpPr>
        <p:spPr/>
        <p:txBody>
          <a:bodyPr/>
          <a:lstStyle/>
          <a:p>
            <a:r>
              <a:rPr lang="en-US" dirty="0" smtClean="0"/>
              <a:t>Jessica Bullock </a:t>
            </a:r>
          </a:p>
          <a:p>
            <a:r>
              <a:rPr lang="en-US" dirty="0" smtClean="0"/>
              <a:t>New Generation Productions</a:t>
            </a:r>
            <a:endParaRPr lang="en-US" dirty="0"/>
          </a:p>
        </p:txBody>
      </p:sp>
      <p:sp>
        <p:nvSpPr>
          <p:cNvPr id="8" name="Rectangle 7"/>
          <p:cNvSpPr/>
          <p:nvPr/>
        </p:nvSpPr>
        <p:spPr>
          <a:xfrm>
            <a:off x="500034" y="571480"/>
            <a:ext cx="7643866" cy="5509200"/>
          </a:xfrm>
          <a:prstGeom prst="rect">
            <a:avLst/>
          </a:prstGeom>
        </p:spPr>
        <p:txBody>
          <a:bodyPr wrap="square">
            <a:spAutoFit/>
          </a:bodyPr>
          <a:lstStyle/>
          <a:p>
            <a:pPr algn="ctr"/>
            <a:r>
              <a:rPr lang="en-GB" sz="3200" b="1" dirty="0" smtClean="0">
                <a:solidFill>
                  <a:schemeClr val="bg1"/>
                </a:solidFill>
              </a:rPr>
              <a:t>The purpose of feedback </a:t>
            </a:r>
            <a:r>
              <a:rPr lang="en-GB" sz="3200" dirty="0" smtClean="0">
                <a:solidFill>
                  <a:schemeClr val="bg1"/>
                </a:solidFill>
              </a:rPr>
              <a:t>is to supply information on how to improve learning and application of knowledge and skills. It is used in </a:t>
            </a:r>
            <a:r>
              <a:rPr lang="en-GB" sz="3200" b="1" dirty="0" smtClean="0">
                <a:solidFill>
                  <a:schemeClr val="bg1"/>
                </a:solidFill>
              </a:rPr>
              <a:t>the film industry </a:t>
            </a:r>
            <a:r>
              <a:rPr lang="en-GB" sz="3200" dirty="0" smtClean="0">
                <a:solidFill>
                  <a:schemeClr val="bg1"/>
                </a:solidFill>
              </a:rPr>
              <a:t>so directors can get honest opinions of how the rough cuts of their films are looking. They want feedback to get ideas on how to </a:t>
            </a:r>
            <a:r>
              <a:rPr lang="en-GB" sz="3200" b="1" dirty="0" smtClean="0">
                <a:solidFill>
                  <a:schemeClr val="bg1"/>
                </a:solidFill>
              </a:rPr>
              <a:t>improve their product </a:t>
            </a:r>
            <a:r>
              <a:rPr lang="en-GB" sz="3200" dirty="0" smtClean="0">
                <a:solidFill>
                  <a:schemeClr val="bg1"/>
                </a:solidFill>
              </a:rPr>
              <a:t>and to know exactly what their </a:t>
            </a:r>
            <a:r>
              <a:rPr lang="en-GB" sz="3200" b="1" dirty="0" smtClean="0">
                <a:solidFill>
                  <a:schemeClr val="bg1"/>
                </a:solidFill>
              </a:rPr>
              <a:t>audience think of it</a:t>
            </a:r>
            <a:r>
              <a:rPr lang="en-GB" sz="3200" dirty="0" smtClean="0">
                <a:solidFill>
                  <a:schemeClr val="bg1"/>
                </a:solidFill>
              </a:rPr>
              <a:t>. </a:t>
            </a:r>
          </a:p>
          <a:p>
            <a:pPr algn="ctr"/>
            <a:r>
              <a:rPr lang="en-GB" sz="3200" dirty="0" smtClean="0">
                <a:solidFill>
                  <a:schemeClr val="bg1"/>
                </a:solidFill>
              </a:rPr>
              <a:t>Which is exactly why we carried out </a:t>
            </a:r>
            <a:r>
              <a:rPr lang="en-GB" sz="3200" b="1" dirty="0" smtClean="0">
                <a:solidFill>
                  <a:schemeClr val="bg1"/>
                </a:solidFill>
              </a:rPr>
              <a:t>audience feedback sessions.</a:t>
            </a:r>
            <a:endParaRPr lang="en-US" sz="3200" b="1" dirty="0">
              <a:solidFill>
                <a:schemeClr val="bg1"/>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background for presentations.jpg"/>
          <p:cNvPicPr>
            <a:picLocks noChangeAspect="1"/>
          </p:cNvPicPr>
          <p:nvPr/>
        </p:nvPicPr>
        <p:blipFill>
          <a:blip r:embed="rId2"/>
          <a:srcRect l="-2500" t="12500" r="-4167" b="12500"/>
          <a:stretch>
            <a:fillRect/>
          </a:stretch>
        </p:blipFill>
        <p:spPr>
          <a:xfrm>
            <a:off x="-254000" y="0"/>
            <a:ext cx="9754888" cy="6858000"/>
          </a:xfrm>
          <a:prstGeom prst="rect">
            <a:avLst/>
          </a:prstGeom>
        </p:spPr>
      </p:pic>
      <p:sp>
        <p:nvSpPr>
          <p:cNvPr id="3" name="Content Placeholder 2"/>
          <p:cNvSpPr>
            <a:spLocks noGrp="1"/>
          </p:cNvSpPr>
          <p:nvPr>
            <p:ph idx="1"/>
          </p:nvPr>
        </p:nvSpPr>
        <p:spPr>
          <a:xfrm>
            <a:off x="214282" y="214290"/>
            <a:ext cx="8472518" cy="5911873"/>
          </a:xfrm>
        </p:spPr>
        <p:txBody>
          <a:bodyPr/>
          <a:lstStyle/>
          <a:p>
            <a:pPr>
              <a:buNone/>
            </a:pPr>
            <a:r>
              <a:rPr lang="en-GB" dirty="0" smtClean="0">
                <a:solidFill>
                  <a:schemeClr val="bg1"/>
                </a:solidFill>
              </a:rPr>
              <a:t>The questions we asked based on the rough cut of our film </a:t>
            </a:r>
            <a:r>
              <a:rPr lang="en-GB" b="1" dirty="0" smtClean="0">
                <a:solidFill>
                  <a:schemeClr val="bg1"/>
                </a:solidFill>
              </a:rPr>
              <a:t>Emily</a:t>
            </a:r>
            <a:r>
              <a:rPr lang="en-GB" dirty="0" smtClean="0">
                <a:solidFill>
                  <a:schemeClr val="bg1"/>
                </a:solidFill>
              </a:rPr>
              <a:t> were; </a:t>
            </a:r>
            <a:r>
              <a:rPr lang="en-US" b="1" dirty="0" smtClean="0">
                <a:solidFill>
                  <a:schemeClr val="bg1"/>
                </a:solidFill>
                <a:hlinkClick r:id="rId3" action="ppaction://hlinkfile"/>
              </a:rPr>
              <a:t>Emily rough cut Questionnaire.docx</a:t>
            </a:r>
            <a:endParaRPr lang="en-US" b="1" dirty="0" smtClean="0">
              <a:solidFill>
                <a:schemeClr val="bg1"/>
              </a:solidFill>
            </a:endParaRPr>
          </a:p>
          <a:p>
            <a:pPr>
              <a:buNone/>
            </a:pPr>
            <a:endParaRPr lang="en-GB" b="1" dirty="0" smtClean="0">
              <a:solidFill>
                <a:schemeClr val="bg1"/>
              </a:solidFill>
            </a:endParaRPr>
          </a:p>
          <a:p>
            <a:pPr>
              <a:buNone/>
            </a:pPr>
            <a:r>
              <a:rPr lang="en-GB" dirty="0" smtClean="0">
                <a:solidFill>
                  <a:schemeClr val="bg1"/>
                </a:solidFill>
              </a:rPr>
              <a:t>The answers to these questions really helped us put the finishing touches to our film….</a:t>
            </a:r>
          </a:p>
          <a:p>
            <a:pPr>
              <a:buNone/>
            </a:pPr>
            <a:endParaRPr lang="en-US" dirty="0">
              <a:solidFill>
                <a:srgbClr val="00B050"/>
              </a:solidFill>
            </a:endParaRPr>
          </a:p>
        </p:txBody>
      </p:sp>
      <p:sp>
        <p:nvSpPr>
          <p:cNvPr id="4" name="Footer Placeholder 3"/>
          <p:cNvSpPr>
            <a:spLocks noGrp="1"/>
          </p:cNvSpPr>
          <p:nvPr>
            <p:ph type="ftr" sz="quarter" idx="11"/>
          </p:nvPr>
        </p:nvSpPr>
        <p:spPr/>
        <p:txBody>
          <a:bodyPr/>
          <a:lstStyle/>
          <a:p>
            <a:r>
              <a:rPr lang="en-US" dirty="0" smtClean="0"/>
              <a:t>Jessica Bullock </a:t>
            </a:r>
          </a:p>
          <a:p>
            <a:r>
              <a:rPr lang="en-US" dirty="0" smtClean="0"/>
              <a:t>New Generation Productions</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background for presentations.jpg"/>
          <p:cNvPicPr>
            <a:picLocks noChangeAspect="1"/>
          </p:cNvPicPr>
          <p:nvPr/>
        </p:nvPicPr>
        <p:blipFill>
          <a:blip r:embed="rId2"/>
          <a:srcRect l="-2500" t="12500" r="-4167" b="12500"/>
          <a:stretch>
            <a:fillRect/>
          </a:stretch>
        </p:blipFill>
        <p:spPr>
          <a:xfrm>
            <a:off x="-254000" y="0"/>
            <a:ext cx="9754888" cy="6858000"/>
          </a:xfrm>
          <a:prstGeom prst="rect">
            <a:avLst/>
          </a:prstGeom>
        </p:spPr>
      </p:pic>
      <p:sp>
        <p:nvSpPr>
          <p:cNvPr id="3" name="Content Placeholder 2"/>
          <p:cNvSpPr>
            <a:spLocks noGrp="1"/>
          </p:cNvSpPr>
          <p:nvPr>
            <p:ph idx="1"/>
          </p:nvPr>
        </p:nvSpPr>
        <p:spPr>
          <a:xfrm>
            <a:off x="285720" y="214290"/>
            <a:ext cx="8401080" cy="5911873"/>
          </a:xfrm>
        </p:spPr>
        <p:txBody>
          <a:bodyPr/>
          <a:lstStyle/>
          <a:p>
            <a:pPr>
              <a:buNone/>
            </a:pPr>
            <a:r>
              <a:rPr lang="en-GB" dirty="0" smtClean="0">
                <a:solidFill>
                  <a:schemeClr val="bg1"/>
                </a:solidFill>
              </a:rPr>
              <a:t>We received some really interesting feedback from this process, such as with our generosity animatic; </a:t>
            </a:r>
            <a:r>
              <a:rPr lang="en-GB" dirty="0" smtClean="0">
                <a:solidFill>
                  <a:schemeClr val="bg1"/>
                </a:solidFill>
                <a:hlinkClick r:id="rId3"/>
              </a:rPr>
              <a:t>http://www.youtube.com/results?search_query=generosity+yannyfoxx&amp;aq=f</a:t>
            </a:r>
            <a:r>
              <a:rPr lang="en-GB" dirty="0" smtClean="0">
                <a:solidFill>
                  <a:schemeClr val="bg1"/>
                </a:solidFill>
              </a:rPr>
              <a:t> one of the questions we asked;</a:t>
            </a:r>
          </a:p>
          <a:p>
            <a:pPr>
              <a:buNone/>
            </a:pPr>
            <a:r>
              <a:rPr lang="en-GB" i="1" dirty="0" smtClean="0">
                <a:solidFill>
                  <a:schemeClr val="bg1"/>
                </a:solidFill>
              </a:rPr>
              <a:t>‘could we do anything more to make the audience sympathise with the tramp?’</a:t>
            </a:r>
          </a:p>
          <a:p>
            <a:pPr>
              <a:buNone/>
            </a:pPr>
            <a:r>
              <a:rPr lang="en-GB" dirty="0" smtClean="0">
                <a:solidFill>
                  <a:schemeClr val="bg1"/>
                </a:solidFill>
              </a:rPr>
              <a:t>We got great response to this question… </a:t>
            </a:r>
            <a:endParaRPr lang="en-US" dirty="0">
              <a:solidFill>
                <a:schemeClr val="bg1"/>
              </a:solidFill>
            </a:endParaRPr>
          </a:p>
        </p:txBody>
      </p:sp>
      <p:sp>
        <p:nvSpPr>
          <p:cNvPr id="4" name="Footer Placeholder 3"/>
          <p:cNvSpPr>
            <a:spLocks noGrp="1"/>
          </p:cNvSpPr>
          <p:nvPr>
            <p:ph type="ftr" sz="quarter" idx="11"/>
          </p:nvPr>
        </p:nvSpPr>
        <p:spPr/>
        <p:txBody>
          <a:bodyPr/>
          <a:lstStyle/>
          <a:p>
            <a:r>
              <a:rPr lang="en-US" dirty="0" smtClean="0"/>
              <a:t>Jessica Bullock</a:t>
            </a:r>
          </a:p>
          <a:p>
            <a:r>
              <a:rPr lang="en-US" dirty="0" smtClean="0"/>
              <a:t> New Generation Productions</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background for presentations.jpg"/>
          <p:cNvPicPr>
            <a:picLocks noChangeAspect="1"/>
          </p:cNvPicPr>
          <p:nvPr/>
        </p:nvPicPr>
        <p:blipFill>
          <a:blip r:embed="rId2"/>
          <a:srcRect l="-2500" t="12500" r="-4167" b="12500"/>
          <a:stretch>
            <a:fillRect/>
          </a:stretch>
        </p:blipFill>
        <p:spPr>
          <a:xfrm>
            <a:off x="-254000" y="0"/>
            <a:ext cx="9754888" cy="6858000"/>
          </a:xfrm>
          <a:prstGeom prst="rect">
            <a:avLst/>
          </a:prstGeom>
        </p:spPr>
      </p:pic>
      <p:pic>
        <p:nvPicPr>
          <p:cNvPr id="4" name="Content Placeholder 3" descr="generosity animatic questionnaire.jpg"/>
          <p:cNvPicPr>
            <a:picLocks noGrp="1" noChangeAspect="1"/>
          </p:cNvPicPr>
          <p:nvPr>
            <p:ph idx="1"/>
          </p:nvPr>
        </p:nvPicPr>
        <p:blipFill>
          <a:blip r:embed="rId3"/>
          <a:srcRect t="65957" r="-1203" b="25000"/>
          <a:stretch>
            <a:fillRect/>
          </a:stretch>
        </p:blipFill>
        <p:spPr>
          <a:xfrm>
            <a:off x="0" y="428604"/>
            <a:ext cx="9144000" cy="1214446"/>
          </a:xfrm>
          <a:prstGeom prst="rect">
            <a:avLst/>
          </a:prstGeom>
        </p:spPr>
      </p:pic>
      <p:pic>
        <p:nvPicPr>
          <p:cNvPr id="2052" name="Picture 4" descr="Picture"/>
          <p:cNvPicPr>
            <a:picLocks noChangeAspect="1" noChangeArrowheads="1"/>
          </p:cNvPicPr>
          <p:nvPr/>
        </p:nvPicPr>
        <p:blipFill>
          <a:blip r:embed="rId4"/>
          <a:srcRect t="64584" b="27083"/>
          <a:stretch>
            <a:fillRect/>
          </a:stretch>
        </p:blipFill>
        <p:spPr bwMode="auto">
          <a:xfrm>
            <a:off x="0" y="1571612"/>
            <a:ext cx="8893969" cy="1071570"/>
          </a:xfrm>
          <a:prstGeom prst="rect">
            <a:avLst/>
          </a:prstGeom>
          <a:noFill/>
        </p:spPr>
      </p:pic>
      <p:pic>
        <p:nvPicPr>
          <p:cNvPr id="2054" name="Picture 6" descr="Picture"/>
          <p:cNvPicPr>
            <a:picLocks noChangeAspect="1" noChangeArrowheads="1"/>
          </p:cNvPicPr>
          <p:nvPr/>
        </p:nvPicPr>
        <p:blipFill>
          <a:blip r:embed="rId5"/>
          <a:srcRect t="57654" b="33823"/>
          <a:stretch>
            <a:fillRect/>
          </a:stretch>
        </p:blipFill>
        <p:spPr bwMode="auto">
          <a:xfrm>
            <a:off x="0" y="2786058"/>
            <a:ext cx="8731250" cy="1214446"/>
          </a:xfrm>
          <a:prstGeom prst="rect">
            <a:avLst/>
          </a:prstGeom>
          <a:noFill/>
        </p:spPr>
      </p:pic>
      <p:sp>
        <p:nvSpPr>
          <p:cNvPr id="9" name="TextBox 8"/>
          <p:cNvSpPr txBox="1"/>
          <p:nvPr/>
        </p:nvSpPr>
        <p:spPr>
          <a:xfrm>
            <a:off x="357158" y="4000504"/>
            <a:ext cx="8215370" cy="2246769"/>
          </a:xfrm>
          <a:prstGeom prst="rect">
            <a:avLst/>
          </a:prstGeom>
          <a:noFill/>
        </p:spPr>
        <p:txBody>
          <a:bodyPr wrap="square" rtlCol="0">
            <a:spAutoFit/>
          </a:bodyPr>
          <a:lstStyle/>
          <a:p>
            <a:r>
              <a:rPr lang="en-GB" sz="2800" dirty="0" smtClean="0">
                <a:solidFill>
                  <a:schemeClr val="bg1"/>
                </a:solidFill>
              </a:rPr>
              <a:t>These answers were helpful as these were the points we were hoping to get some good feedback on as we were thinking of ways to make the audience sympathise with the tramp more, so it was great to get more suggestions from the audience feedback session.</a:t>
            </a:r>
          </a:p>
        </p:txBody>
      </p:sp>
      <p:sp>
        <p:nvSpPr>
          <p:cNvPr id="6" name="Footer Placeholder 5"/>
          <p:cNvSpPr>
            <a:spLocks noGrp="1"/>
          </p:cNvSpPr>
          <p:nvPr>
            <p:ph type="ftr" sz="quarter" idx="11"/>
          </p:nvPr>
        </p:nvSpPr>
        <p:spPr/>
        <p:txBody>
          <a:bodyPr/>
          <a:lstStyle/>
          <a:p>
            <a:r>
              <a:rPr lang="en-US" dirty="0" smtClean="0"/>
              <a:t>Jessica Bullock</a:t>
            </a:r>
          </a:p>
          <a:p>
            <a:r>
              <a:rPr lang="en-US" dirty="0" smtClean="0"/>
              <a:t> New Generation Productions</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background for presentations.jpg"/>
          <p:cNvPicPr>
            <a:picLocks noChangeAspect="1"/>
          </p:cNvPicPr>
          <p:nvPr/>
        </p:nvPicPr>
        <p:blipFill>
          <a:blip r:embed="rId2"/>
          <a:srcRect l="-2500" t="12500" r="-4167" b="12500"/>
          <a:stretch>
            <a:fillRect/>
          </a:stretch>
        </p:blipFill>
        <p:spPr>
          <a:xfrm>
            <a:off x="-254000" y="0"/>
            <a:ext cx="9754888" cy="6858000"/>
          </a:xfrm>
          <a:prstGeom prst="rect">
            <a:avLst/>
          </a:prstGeom>
        </p:spPr>
      </p:pic>
      <p:sp>
        <p:nvSpPr>
          <p:cNvPr id="3" name="Content Placeholder 2"/>
          <p:cNvSpPr>
            <a:spLocks noGrp="1"/>
          </p:cNvSpPr>
          <p:nvPr>
            <p:ph idx="1"/>
          </p:nvPr>
        </p:nvSpPr>
        <p:spPr>
          <a:xfrm>
            <a:off x="285720" y="214290"/>
            <a:ext cx="8401080" cy="5911873"/>
          </a:xfrm>
        </p:spPr>
        <p:txBody>
          <a:bodyPr/>
          <a:lstStyle/>
          <a:p>
            <a:pPr>
              <a:buNone/>
            </a:pPr>
            <a:r>
              <a:rPr lang="en-GB" dirty="0" smtClean="0">
                <a:solidFill>
                  <a:schemeClr val="bg1"/>
                </a:solidFill>
              </a:rPr>
              <a:t>Another interesting response we received was to the question;</a:t>
            </a:r>
          </a:p>
          <a:p>
            <a:pPr>
              <a:buNone/>
            </a:pPr>
            <a:r>
              <a:rPr lang="en-GB" i="1" dirty="0" smtClean="0">
                <a:solidFill>
                  <a:schemeClr val="bg1"/>
                </a:solidFill>
              </a:rPr>
              <a:t>‘do you think the watch scene was effective?’ </a:t>
            </a:r>
            <a:r>
              <a:rPr lang="en-GB" dirty="0" smtClean="0">
                <a:solidFill>
                  <a:schemeClr val="bg1"/>
                </a:solidFill>
              </a:rPr>
              <a:t>For the rough cut of </a:t>
            </a:r>
            <a:r>
              <a:rPr lang="en-GB" b="1" dirty="0" smtClean="0">
                <a:solidFill>
                  <a:schemeClr val="bg1"/>
                </a:solidFill>
              </a:rPr>
              <a:t>Emily.</a:t>
            </a:r>
            <a:endParaRPr lang="en-US" b="1" dirty="0" smtClean="0">
              <a:solidFill>
                <a:schemeClr val="bg1"/>
              </a:solidFill>
            </a:endParaRPr>
          </a:p>
          <a:p>
            <a:pPr>
              <a:buNone/>
            </a:pPr>
            <a:r>
              <a:rPr lang="en-GB" dirty="0" smtClean="0">
                <a:solidFill>
                  <a:schemeClr val="bg1"/>
                </a:solidFill>
                <a:hlinkClick r:id="rId3"/>
              </a:rPr>
              <a:t>http://www.youtube.com/watch?v=vyzyr7DER1o</a:t>
            </a:r>
            <a:endParaRPr lang="en-GB" dirty="0" smtClean="0">
              <a:solidFill>
                <a:schemeClr val="bg1"/>
              </a:solidFill>
            </a:endParaRPr>
          </a:p>
          <a:p>
            <a:pPr>
              <a:buNone/>
            </a:pPr>
            <a:r>
              <a:rPr lang="en-GB" dirty="0" smtClean="0">
                <a:solidFill>
                  <a:schemeClr val="bg1"/>
                </a:solidFill>
              </a:rPr>
              <a:t>We were really happy about this response as it was what we were hoping for because we were in suspense to whether or not it looked effective or not. So this to us was a very successful audience feedback session.</a:t>
            </a:r>
          </a:p>
        </p:txBody>
      </p:sp>
      <p:sp>
        <p:nvSpPr>
          <p:cNvPr id="4" name="Footer Placeholder 3"/>
          <p:cNvSpPr>
            <a:spLocks noGrp="1"/>
          </p:cNvSpPr>
          <p:nvPr>
            <p:ph type="ftr" sz="quarter" idx="11"/>
          </p:nvPr>
        </p:nvSpPr>
        <p:spPr/>
        <p:txBody>
          <a:bodyPr/>
          <a:lstStyle/>
          <a:p>
            <a:r>
              <a:rPr lang="en-US" dirty="0" smtClean="0"/>
              <a:t>Jessica Bullock </a:t>
            </a:r>
          </a:p>
          <a:p>
            <a:r>
              <a:rPr lang="en-US" dirty="0" smtClean="0"/>
              <a:t>New Generation Productions</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152</TotalTime>
  <Words>755</Words>
  <Application>Microsoft Office PowerPoint</Application>
  <PresentationFormat>On-screen Show (4:3)</PresentationFormat>
  <Paragraphs>62</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vector>
  </TitlesOfParts>
  <Company>RM plc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jessica eleanor bullock</dc:creator>
  <cp:lastModifiedBy>jessica eleanor bullock</cp:lastModifiedBy>
  <cp:revision>40</cp:revision>
  <dcterms:created xsi:type="dcterms:W3CDTF">2010-04-14T08:28:06Z</dcterms:created>
  <dcterms:modified xsi:type="dcterms:W3CDTF">2010-04-30T14:27:03Z</dcterms:modified>
</cp:coreProperties>
</file>